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Average"/>
      <p:regular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3CAE71-5F60-49CE-B80C-6BC319E74379}">
  <a:tblStyle styleId="{763CAE71-5F60-49CE-B80C-6BC319E743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Oswald-regular.fntdata"/><Relationship Id="rId23" Type="http://schemas.openxmlformats.org/officeDocument/2006/relationships/slide" Target="slides/slide17.xml"/><Relationship Id="rId67" Type="http://schemas.openxmlformats.org/officeDocument/2006/relationships/font" Target="fonts/Average-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rprise.readthedocs.io/en/stable/prediction_algorithms.html#baseline-estimates-configuration" TargetMode="External"/><Relationship Id="rId3" Type="http://schemas.openxmlformats.org/officeDocument/2006/relationships/hyperlink" Target="https://surprise.readthedocs.io/en/stable/basic_algorithm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ade57115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ade5711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de5711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ade5711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ade5711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ade5711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e51e53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ae51e53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ade57115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ade57115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ade57115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ade57115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ade57115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ade57115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ade57115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ade57115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ade57115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de57115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ade571150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ade571150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89fc5f90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89fc5f90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ade57115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ade57115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ade571150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ade571150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ade57115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ade57115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ade57115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ade57115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ade57115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ade57115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ade571150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ade571150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ade571150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ade571150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ade571150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ade571150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89fc5f90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89fc5f90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89fc5f90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89fc5f90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89fc5f90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89fc5f90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ade571150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ade571150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ae51e53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ae51e53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ade57115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ade57115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ade57115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ade57115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9fc5f90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9fc5f90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89fc5f90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89fc5f90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89fc5f90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89fc5f90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9fc5f90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9fc5f90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9fc5f90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9fc5f90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ae51e53a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ae51e53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89fc5f90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89fc5f90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ae51e53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ae51e53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ae51e53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ae51e53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accent5"/>
                </a:solidFill>
                <a:hlinkClick r:id="rId2"/>
              </a:rPr>
              <a:t>https://surprise.readthedocs.io/en/stable/prediction_algorithms.html#baseline-estimates-configuration</a:t>
            </a:r>
            <a:endParaRPr/>
          </a:p>
          <a:p>
            <a:pPr indent="0" lvl="0" marL="0" rtl="0" algn="l">
              <a:spcBef>
                <a:spcPts val="1600"/>
              </a:spcBef>
              <a:spcAft>
                <a:spcPts val="0"/>
              </a:spcAft>
              <a:buNone/>
            </a:pPr>
            <a:r>
              <a:rPr lang="en" u="sng">
                <a:solidFill>
                  <a:schemeClr val="accent5"/>
                </a:solidFill>
                <a:hlinkClick r:id="rId3"/>
              </a:rPr>
              <a:t>https://surprise.readthedocs.io/en/stable/basic_algorithms.html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ae51e53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ae51e53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ade57115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ade57115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ade57115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ade57115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ae51e53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ae51e53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ade571150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ade571150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ae51e53a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ae51e53a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ade571150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ade571150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ade571150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ade571150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89fc5f9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89fc5f90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ade57115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ade57115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ade571150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ade571150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ade571150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ade571150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ade571150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ade571150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ade571150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ade571150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ade5718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ade5718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ae51e53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ae51e53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ade5711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ade5711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ae51e53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ae51e53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ae51e53a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ae51e53a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89fc5f9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9fc5f90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ade57115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ade57115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89fc5f90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89fc5f90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ade5711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ade5711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ade5711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ade5711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24.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urprise.readthedocs.io/en/stable/matrix_factorization.html" TargetMode="External"/><Relationship Id="rId4" Type="http://schemas.openxmlformats.org/officeDocument/2006/relationships/image" Target="../media/image43.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surprise.readthedocs.io/en/stable/matrix_factorization.html" TargetMode="External"/><Relationship Id="rId4" Type="http://schemas.openxmlformats.org/officeDocument/2006/relationships/image" Target="../media/image49.png"/><Relationship Id="rId5" Type="http://schemas.openxmlformats.org/officeDocument/2006/relationships/image" Target="../media/image16.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surprise.readthedocs.io/en/stable/co_clustering.html" TargetMode="Externa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surprise.readthedocs.io/en/stable/knn_inspired.html" TargetMode="Externa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urprise.readthedocs.io/en/stable/slope_one.html"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surprise.readthedocs.io/en/stable/basic_algorithms.html" TargetMode="Externa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surprise.readthedocs.io/en/stable/prediction_algorithms.html#baseline-estimates-configuration" TargetMode="External"/><Relationship Id="rId4" Type="http://schemas.openxmlformats.org/officeDocument/2006/relationships/hyperlink" Target="https://surprise.readthedocs.io/en/stable/basic_algorithms.html" TargetMode="External"/><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66244" y="969279"/>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Recommendation System </a:t>
            </a:r>
            <a:br>
              <a:rPr lang="en"/>
            </a:br>
            <a:r>
              <a:rPr lang="en"/>
              <a:t>for Anime Data</a:t>
            </a:r>
            <a:endParaRPr/>
          </a:p>
        </p:txBody>
      </p:sp>
      <p:sp>
        <p:nvSpPr>
          <p:cNvPr id="60" name="Google Shape;60;p13"/>
          <p:cNvSpPr txBox="1"/>
          <p:nvPr>
            <p:ph idx="1" type="subTitle"/>
          </p:nvPr>
        </p:nvSpPr>
        <p:spPr>
          <a:xfrm>
            <a:off x="671250" y="3174874"/>
            <a:ext cx="7801500" cy="13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Yok Moontep</a:t>
            </a:r>
            <a:endParaRPr/>
          </a:p>
          <a:p>
            <a:pPr indent="0" lvl="0" marL="0" rtl="0" algn="ctr">
              <a:spcBef>
                <a:spcPts val="0"/>
              </a:spcBef>
              <a:spcAft>
                <a:spcPts val="0"/>
              </a:spcAft>
              <a:buNone/>
            </a:pPr>
            <a:r>
              <a:rPr lang="en"/>
              <a:t>Aom Pongpiriyakarn</a:t>
            </a:r>
            <a:br>
              <a:rPr lang="en"/>
            </a:br>
            <a:r>
              <a:rPr lang="en"/>
              <a:t>Simon Liaowongphuthorn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2"/>
          <p:cNvPicPr preferRelativeResize="0"/>
          <p:nvPr/>
        </p:nvPicPr>
        <p:blipFill>
          <a:blip r:embed="rId3">
            <a:alphaModFix/>
          </a:blip>
          <a:stretch>
            <a:fillRect/>
          </a:stretch>
        </p:blipFill>
        <p:spPr>
          <a:xfrm>
            <a:off x="797250" y="0"/>
            <a:ext cx="75332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a:blip r:embed="rId3">
            <a:alphaModFix/>
          </a:blip>
          <a:stretch>
            <a:fillRect/>
          </a:stretch>
        </p:blipFill>
        <p:spPr>
          <a:xfrm>
            <a:off x="1357300" y="0"/>
            <a:ext cx="64293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4"/>
          <p:cNvPicPr preferRelativeResize="0"/>
          <p:nvPr/>
        </p:nvPicPr>
        <p:blipFill>
          <a:blip r:embed="rId3">
            <a:alphaModFix/>
          </a:blip>
          <a:stretch>
            <a:fillRect/>
          </a:stretch>
        </p:blipFill>
        <p:spPr>
          <a:xfrm>
            <a:off x="0" y="-2047150"/>
            <a:ext cx="9144000" cy="731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145" name="Google Shape;145;p25"/>
          <p:cNvSpPr txBox="1"/>
          <p:nvPr>
            <p:ph idx="1" type="body"/>
          </p:nvPr>
        </p:nvSpPr>
        <p:spPr>
          <a:xfrm>
            <a:off x="427300" y="695275"/>
            <a:ext cx="3612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342900" lvl="0" marL="457200" rtl="0" algn="l">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Principal Component Analysis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K Mean Clustering</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Cluster Characteristic</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6"/>
          <p:cNvPicPr preferRelativeResize="0"/>
          <p:nvPr/>
        </p:nvPicPr>
        <p:blipFill>
          <a:blip r:embed="rId3">
            <a:alphaModFix/>
          </a:blip>
          <a:stretch>
            <a:fillRect/>
          </a:stretch>
        </p:blipFill>
        <p:spPr>
          <a:xfrm>
            <a:off x="849730" y="0"/>
            <a:ext cx="744454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a:t>
            </a:r>
            <a:endParaRPr/>
          </a:p>
        </p:txBody>
      </p:sp>
      <p:sp>
        <p:nvSpPr>
          <p:cNvPr id="158" name="Google Shape;158;p27"/>
          <p:cNvSpPr txBox="1"/>
          <p:nvPr>
            <p:ph idx="1" type="body"/>
          </p:nvPr>
        </p:nvSpPr>
        <p:spPr>
          <a:xfrm>
            <a:off x="427300" y="1366375"/>
            <a:ext cx="8405100" cy="26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Convert to a new set of linear combination (principal components; PCs) of original variables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Reduce dimensions of data for clustering and visualization</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main steps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Create new d dimensional data set of d+1 dimensions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Compute mean, covariance matrix, eigenvectors and eigenvalues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Sort and choose k eigenvectors with largest eigenvalues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Use result to transform samples onto new subspace</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pic>
        <p:nvPicPr>
          <p:cNvPr id="159" name="Google Shape;159;p27"/>
          <p:cNvPicPr preferRelativeResize="0"/>
          <p:nvPr/>
        </p:nvPicPr>
        <p:blipFill>
          <a:blip r:embed="rId3">
            <a:alphaModFix/>
          </a:blip>
          <a:stretch>
            <a:fillRect/>
          </a:stretch>
        </p:blipFill>
        <p:spPr>
          <a:xfrm>
            <a:off x="775000" y="3638600"/>
            <a:ext cx="4809125" cy="456350"/>
          </a:xfrm>
          <a:prstGeom prst="rect">
            <a:avLst/>
          </a:prstGeom>
          <a:noFill/>
          <a:ln>
            <a:noFill/>
          </a:ln>
        </p:spPr>
      </p:pic>
      <p:pic>
        <p:nvPicPr>
          <p:cNvPr id="160" name="Google Shape;160;p27"/>
          <p:cNvPicPr preferRelativeResize="0"/>
          <p:nvPr/>
        </p:nvPicPr>
        <p:blipFill>
          <a:blip r:embed="rId4">
            <a:alphaModFix/>
          </a:blip>
          <a:stretch>
            <a:fillRect/>
          </a:stretch>
        </p:blipFill>
        <p:spPr>
          <a:xfrm>
            <a:off x="775000" y="4384125"/>
            <a:ext cx="2943125" cy="45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8"/>
          <p:cNvPicPr preferRelativeResize="0"/>
          <p:nvPr/>
        </p:nvPicPr>
        <p:blipFill>
          <a:blip r:embed="rId3">
            <a:alphaModFix/>
          </a:blip>
          <a:stretch>
            <a:fillRect/>
          </a:stretch>
        </p:blipFill>
        <p:spPr>
          <a:xfrm>
            <a:off x="381507" y="0"/>
            <a:ext cx="838098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29"/>
          <p:cNvPicPr preferRelativeResize="0"/>
          <p:nvPr/>
        </p:nvPicPr>
        <p:blipFill>
          <a:blip r:embed="rId3">
            <a:alphaModFix/>
          </a:blip>
          <a:stretch>
            <a:fillRect/>
          </a:stretch>
        </p:blipFill>
        <p:spPr>
          <a:xfrm>
            <a:off x="932668" y="0"/>
            <a:ext cx="7278683"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Mean Clustering</a:t>
            </a:r>
            <a:endParaRPr/>
          </a:p>
        </p:txBody>
      </p:sp>
      <p:sp>
        <p:nvSpPr>
          <p:cNvPr id="180" name="Google Shape;180;p30"/>
          <p:cNvSpPr txBox="1"/>
          <p:nvPr>
            <p:ph idx="1" type="body"/>
          </p:nvPr>
        </p:nvSpPr>
        <p:spPr>
          <a:xfrm>
            <a:off x="427300" y="1366375"/>
            <a:ext cx="6436500" cy="26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Partition n observations into k clusters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For all n_i belongs to  a k_j with nearest mean</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 name="Google Shape;187;p31"/>
          <p:cNvPicPr preferRelativeResize="0"/>
          <p:nvPr/>
        </p:nvPicPr>
        <p:blipFill>
          <a:blip r:embed="rId3">
            <a:alphaModFix/>
          </a:blip>
          <a:stretch>
            <a:fillRect/>
          </a:stretch>
        </p:blipFill>
        <p:spPr>
          <a:xfrm>
            <a:off x="0" y="65800"/>
            <a:ext cx="9144000" cy="501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Recommendation System?</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342900" lvl="0" marL="457200" rtl="0" algn="l">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Buy better products for you</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Less time deciding</a:t>
            </a:r>
            <a:endParaRPr>
              <a:solidFill>
                <a:schemeClr val="dk1"/>
              </a:solidFill>
              <a:latin typeface="Oswald"/>
              <a:ea typeface="Oswald"/>
              <a:cs typeface="Oswald"/>
              <a:sym typeface="Oswald"/>
            </a:endParaRPr>
          </a:p>
        </p:txBody>
      </p:sp>
      <p:pic>
        <p:nvPicPr>
          <p:cNvPr id="67" name="Google Shape;67;p14"/>
          <p:cNvPicPr preferRelativeResize="0"/>
          <p:nvPr/>
        </p:nvPicPr>
        <p:blipFill>
          <a:blip r:embed="rId3">
            <a:alphaModFix/>
          </a:blip>
          <a:stretch>
            <a:fillRect/>
          </a:stretch>
        </p:blipFill>
        <p:spPr>
          <a:xfrm>
            <a:off x="3532275" y="2452575"/>
            <a:ext cx="5157601" cy="269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32"/>
          <p:cNvPicPr preferRelativeResize="0"/>
          <p:nvPr/>
        </p:nvPicPr>
        <p:blipFill>
          <a:blip r:embed="rId3">
            <a:alphaModFix/>
          </a:blip>
          <a:stretch>
            <a:fillRect/>
          </a:stretch>
        </p:blipFill>
        <p:spPr>
          <a:xfrm>
            <a:off x="10676" y="0"/>
            <a:ext cx="9122647"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33"/>
          <p:cNvPicPr preferRelativeResize="0"/>
          <p:nvPr/>
        </p:nvPicPr>
        <p:blipFill>
          <a:blip r:embed="rId3">
            <a:alphaModFix/>
          </a:blip>
          <a:stretch>
            <a:fillRect/>
          </a:stretch>
        </p:blipFill>
        <p:spPr>
          <a:xfrm>
            <a:off x="873349" y="0"/>
            <a:ext cx="739730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 of Clustering</a:t>
            </a:r>
            <a:endParaRPr/>
          </a:p>
        </p:txBody>
      </p:sp>
      <p:sp>
        <p:nvSpPr>
          <p:cNvPr id="207" name="Google Shape;20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34"/>
          <p:cNvPicPr preferRelativeResize="0"/>
          <p:nvPr/>
        </p:nvPicPr>
        <p:blipFill>
          <a:blip r:embed="rId3">
            <a:alphaModFix/>
          </a:blip>
          <a:stretch>
            <a:fillRect/>
          </a:stretch>
        </p:blipFill>
        <p:spPr>
          <a:xfrm>
            <a:off x="0" y="1045292"/>
            <a:ext cx="9144002" cy="38149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35"/>
          <p:cNvPicPr preferRelativeResize="0"/>
          <p:nvPr/>
        </p:nvPicPr>
        <p:blipFill>
          <a:blip r:embed="rId3">
            <a:alphaModFix/>
          </a:blip>
          <a:stretch>
            <a:fillRect/>
          </a:stretch>
        </p:blipFill>
        <p:spPr>
          <a:xfrm>
            <a:off x="837900" y="0"/>
            <a:ext cx="74682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36"/>
          <p:cNvPicPr preferRelativeResize="0"/>
          <p:nvPr/>
        </p:nvPicPr>
        <p:blipFill>
          <a:blip r:embed="rId3">
            <a:alphaModFix/>
          </a:blip>
          <a:stretch>
            <a:fillRect/>
          </a:stretch>
        </p:blipFill>
        <p:spPr>
          <a:xfrm>
            <a:off x="1675850" y="0"/>
            <a:ext cx="5792301"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7"/>
          <p:cNvPicPr preferRelativeResize="0"/>
          <p:nvPr/>
        </p:nvPicPr>
        <p:blipFill>
          <a:blip r:embed="rId3">
            <a:alphaModFix/>
          </a:blip>
          <a:stretch>
            <a:fillRect/>
          </a:stretch>
        </p:blipFill>
        <p:spPr>
          <a:xfrm>
            <a:off x="0" y="1762464"/>
            <a:ext cx="9143999" cy="16185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Characteristics</a:t>
            </a:r>
            <a:endParaRPr/>
          </a:p>
        </p:txBody>
      </p:sp>
      <p:sp>
        <p:nvSpPr>
          <p:cNvPr id="235" name="Google Shape;23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38"/>
          <p:cNvPicPr preferRelativeResize="0"/>
          <p:nvPr/>
        </p:nvPicPr>
        <p:blipFill>
          <a:blip r:embed="rId3">
            <a:alphaModFix/>
          </a:blip>
          <a:stretch>
            <a:fillRect/>
          </a:stretch>
        </p:blipFill>
        <p:spPr>
          <a:xfrm>
            <a:off x="4536675" y="1407200"/>
            <a:ext cx="4677376" cy="1824475"/>
          </a:xfrm>
          <a:prstGeom prst="rect">
            <a:avLst/>
          </a:prstGeom>
          <a:noFill/>
          <a:ln>
            <a:noFill/>
          </a:ln>
        </p:spPr>
      </p:pic>
      <p:pic>
        <p:nvPicPr>
          <p:cNvPr id="237" name="Google Shape;237;p38"/>
          <p:cNvPicPr preferRelativeResize="0"/>
          <p:nvPr/>
        </p:nvPicPr>
        <p:blipFill>
          <a:blip r:embed="rId4">
            <a:alphaModFix/>
          </a:blip>
          <a:stretch>
            <a:fillRect/>
          </a:stretch>
        </p:blipFill>
        <p:spPr>
          <a:xfrm>
            <a:off x="0" y="3164450"/>
            <a:ext cx="4551149" cy="1758262"/>
          </a:xfrm>
          <a:prstGeom prst="rect">
            <a:avLst/>
          </a:prstGeom>
          <a:noFill/>
          <a:ln>
            <a:noFill/>
          </a:ln>
        </p:spPr>
      </p:pic>
      <p:pic>
        <p:nvPicPr>
          <p:cNvPr id="238" name="Google Shape;238;p38"/>
          <p:cNvPicPr preferRelativeResize="0"/>
          <p:nvPr/>
        </p:nvPicPr>
        <p:blipFill>
          <a:blip r:embed="rId5">
            <a:alphaModFix/>
          </a:blip>
          <a:stretch>
            <a:fillRect/>
          </a:stretch>
        </p:blipFill>
        <p:spPr>
          <a:xfrm>
            <a:off x="4551150" y="3216075"/>
            <a:ext cx="4677374" cy="1700876"/>
          </a:xfrm>
          <a:prstGeom prst="rect">
            <a:avLst/>
          </a:prstGeom>
          <a:noFill/>
          <a:ln>
            <a:noFill/>
          </a:ln>
        </p:spPr>
      </p:pic>
      <p:pic>
        <p:nvPicPr>
          <p:cNvPr id="239" name="Google Shape;239;p38"/>
          <p:cNvPicPr preferRelativeResize="0"/>
          <p:nvPr/>
        </p:nvPicPr>
        <p:blipFill>
          <a:blip r:embed="rId6">
            <a:alphaModFix/>
          </a:blip>
          <a:stretch>
            <a:fillRect/>
          </a:stretch>
        </p:blipFill>
        <p:spPr>
          <a:xfrm>
            <a:off x="-109450" y="1395975"/>
            <a:ext cx="4677376" cy="1824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a:t>
            </a:r>
            <a:endParaRPr/>
          </a:p>
        </p:txBody>
      </p:sp>
      <p:sp>
        <p:nvSpPr>
          <p:cNvPr id="245" name="Google Shape;245;p39"/>
          <p:cNvSpPr txBox="1"/>
          <p:nvPr>
            <p:ph idx="1" type="body"/>
          </p:nvPr>
        </p:nvSpPr>
        <p:spPr>
          <a:xfrm>
            <a:off x="311700" y="1685875"/>
            <a:ext cx="2582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Predict user’s rating using collaborative filtering</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Compare </a:t>
            </a:r>
            <a:r>
              <a:rPr lang="en">
                <a:solidFill>
                  <a:srgbClr val="FFFFFF"/>
                </a:solidFill>
              </a:rPr>
              <a:t>accuracy and </a:t>
            </a:r>
            <a:r>
              <a:rPr lang="en">
                <a:solidFill>
                  <a:srgbClr val="FFFFFF"/>
                </a:solidFill>
              </a:rPr>
              <a:t>performance of different algorithms</a:t>
            </a:r>
            <a:endParaRPr>
              <a:solidFill>
                <a:srgbClr val="FFFFFF"/>
              </a:solidFill>
            </a:endParaRPr>
          </a:p>
        </p:txBody>
      </p:sp>
      <p:pic>
        <p:nvPicPr>
          <p:cNvPr id="246" name="Google Shape;246;p39"/>
          <p:cNvPicPr preferRelativeResize="0"/>
          <p:nvPr/>
        </p:nvPicPr>
        <p:blipFill rotWithShape="1">
          <a:blip r:embed="rId3">
            <a:alphaModFix/>
          </a:blip>
          <a:srcRect b="35655" l="5716" r="35711" t="14484"/>
          <a:stretch/>
        </p:blipFill>
        <p:spPr>
          <a:xfrm>
            <a:off x="3111575" y="1335825"/>
            <a:ext cx="5720726" cy="2876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 Model</a:t>
            </a:r>
            <a:endParaRPr/>
          </a:p>
        </p:txBody>
      </p:sp>
      <p:sp>
        <p:nvSpPr>
          <p:cNvPr id="252" name="Google Shape;25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Matrix Factorization</a:t>
            </a:r>
            <a:endParaRPr sz="1800">
              <a:solidFill>
                <a:schemeClr val="dk1"/>
              </a:solidFill>
              <a:latin typeface="Oswald"/>
              <a:ea typeface="Oswald"/>
              <a:cs typeface="Oswald"/>
              <a:sym typeface="Oswald"/>
            </a:endParaRPr>
          </a:p>
          <a:p>
            <a:pPr indent="-342900" lvl="1" marL="914400" rtl="0" algn="l">
              <a:lnSpc>
                <a:spcPct val="100000"/>
              </a:lnSpc>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SVD/SVD++</a:t>
            </a:r>
            <a:endParaRPr>
              <a:solidFill>
                <a:schemeClr val="dk1"/>
              </a:solidFill>
              <a:latin typeface="Oswald"/>
              <a:ea typeface="Oswald"/>
              <a:cs typeface="Oswald"/>
              <a:sym typeface="Oswald"/>
            </a:endParaRPr>
          </a:p>
          <a:p>
            <a:pPr indent="-342900" lvl="1" marL="914400" rtl="0" algn="l">
              <a:lnSpc>
                <a:spcPct val="100000"/>
              </a:lnSpc>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NMF</a:t>
            </a:r>
            <a:endParaRPr>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Co Clustering</a:t>
            </a:r>
            <a:endParaRPr>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Nearest Neighbor</a:t>
            </a:r>
            <a:endParaRPr>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Slope One</a:t>
            </a:r>
            <a:endParaRPr>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Baseline</a:t>
            </a:r>
            <a:endParaRPr>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Normal predictor</a:t>
            </a:r>
            <a:endParaRPr sz="1800">
              <a:solidFill>
                <a:schemeClr val="dk1"/>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Surprise Library </a:t>
            </a:r>
            <a:r>
              <a:rPr lang="en" sz="2400"/>
              <a:t>(Simple Python RecommendatIon System Engine.)</a:t>
            </a:r>
            <a:endParaRPr sz="2400"/>
          </a:p>
        </p:txBody>
      </p:sp>
      <p:sp>
        <p:nvSpPr>
          <p:cNvPr id="258" name="Google Shape;25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A library developed from scikit which is scientific library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Contains helpful function for building recommender system</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Model of recommending system</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SVD</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NMF</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Baseline</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etc.</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Validation </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Cross-validation</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Evaluate </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Etc.</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Recommendation System?</a:t>
            </a:r>
            <a:endParaRPr/>
          </a:p>
        </p:txBody>
      </p:sp>
      <p:sp>
        <p:nvSpPr>
          <p:cNvPr id="73" name="Google Shape;73;p15"/>
          <p:cNvSpPr txBox="1"/>
          <p:nvPr>
            <p:ph idx="1" type="body"/>
          </p:nvPr>
        </p:nvSpPr>
        <p:spPr>
          <a:xfrm>
            <a:off x="113950" y="1152475"/>
            <a:ext cx="3393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342900" lvl="0" marL="457200" rtl="0" algn="l">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Predict </a:t>
            </a:r>
            <a:r>
              <a:rPr lang="en">
                <a:solidFill>
                  <a:schemeClr val="dk1"/>
                </a:solidFill>
                <a:latin typeface="Oswald"/>
                <a:ea typeface="Oswald"/>
                <a:cs typeface="Oswald"/>
                <a:sym typeface="Oswald"/>
              </a:rPr>
              <a:t>user </a:t>
            </a:r>
            <a:r>
              <a:rPr lang="en">
                <a:solidFill>
                  <a:schemeClr val="dk1"/>
                </a:solidFill>
                <a:latin typeface="Oswald"/>
                <a:ea typeface="Oswald"/>
                <a:cs typeface="Oswald"/>
                <a:sym typeface="Oswald"/>
              </a:rPr>
              <a:t>responses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Filter useful stuffs from big data</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Learn customer choices and gives interest </a:t>
            </a:r>
            <a:r>
              <a:rPr lang="en">
                <a:solidFill>
                  <a:schemeClr val="dk1"/>
                </a:solidFill>
                <a:latin typeface="Oswald"/>
                <a:ea typeface="Oswald"/>
                <a:cs typeface="Oswald"/>
                <a:sym typeface="Oswald"/>
              </a:rPr>
              <a:t>outcomes </a:t>
            </a:r>
            <a:endParaRPr>
              <a:solidFill>
                <a:schemeClr val="dk1"/>
              </a:solidFill>
              <a:latin typeface="Oswald"/>
              <a:ea typeface="Oswald"/>
              <a:cs typeface="Oswald"/>
              <a:sym typeface="Oswald"/>
            </a:endParaRPr>
          </a:p>
        </p:txBody>
      </p:sp>
      <p:pic>
        <p:nvPicPr>
          <p:cNvPr id="74" name="Google Shape;74;p15"/>
          <p:cNvPicPr preferRelativeResize="0"/>
          <p:nvPr/>
        </p:nvPicPr>
        <p:blipFill>
          <a:blip r:embed="rId3">
            <a:alphaModFix/>
          </a:blip>
          <a:stretch>
            <a:fillRect/>
          </a:stretch>
        </p:blipFill>
        <p:spPr>
          <a:xfrm>
            <a:off x="3620732" y="1727100"/>
            <a:ext cx="5308568" cy="34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K-Cross validation</a:t>
            </a:r>
            <a:endParaRPr sz="2400">
              <a:solidFill>
                <a:srgbClr val="FFFFFF"/>
              </a:solidFill>
            </a:endParaRPr>
          </a:p>
          <a:p>
            <a:pPr indent="0" lvl="0" marL="0" rtl="0" algn="l">
              <a:spcBef>
                <a:spcPts val="1600"/>
              </a:spcBef>
              <a:spcAft>
                <a:spcPts val="1600"/>
              </a:spcAft>
              <a:buNone/>
            </a:pPr>
            <a:r>
              <a:rPr lang="en"/>
              <a:t>	</a:t>
            </a:r>
            <a:endParaRPr/>
          </a:p>
        </p:txBody>
      </p:sp>
      <p:graphicFrame>
        <p:nvGraphicFramePr>
          <p:cNvPr id="265" name="Google Shape;265;p42"/>
          <p:cNvGraphicFramePr/>
          <p:nvPr/>
        </p:nvGraphicFramePr>
        <p:xfrm>
          <a:off x="952500" y="1889850"/>
          <a:ext cx="3000000" cy="3000000"/>
        </p:xfrm>
        <a:graphic>
          <a:graphicData uri="http://schemas.openxmlformats.org/drawingml/2006/table">
            <a:tbl>
              <a:tblPr>
                <a:noFill/>
                <a:tableStyleId>{763CAE71-5F60-49CE-B80C-6BC319E74379}</a:tableStyleId>
              </a:tblPr>
              <a:tblGrid>
                <a:gridCol w="723900"/>
                <a:gridCol w="723900"/>
                <a:gridCol w="723900"/>
                <a:gridCol w="723900"/>
                <a:gridCol w="723900"/>
                <a:gridCol w="723900"/>
                <a:gridCol w="723900"/>
                <a:gridCol w="723900"/>
                <a:gridCol w="723900"/>
                <a:gridCol w="723900"/>
              </a:tblGrid>
              <a:tr h="681900">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FFFFFF"/>
                    </a:solidFill>
                  </a:tcPr>
                </a:tc>
              </a:tr>
            </a:tbl>
          </a:graphicData>
        </a:graphic>
      </p:graphicFrame>
      <p:sp>
        <p:nvSpPr>
          <p:cNvPr id="266" name="Google Shape;266;p42"/>
          <p:cNvSpPr/>
          <p:nvPr/>
        </p:nvSpPr>
        <p:spPr>
          <a:xfrm>
            <a:off x="1862550" y="2707850"/>
            <a:ext cx="6146400" cy="75935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2"/>
          <p:cNvSpPr/>
          <p:nvPr/>
        </p:nvSpPr>
        <p:spPr>
          <a:xfrm>
            <a:off x="988575" y="2707850"/>
            <a:ext cx="687825" cy="681900"/>
          </a:xfrm>
          <a:prstGeom prst="flowChartMerg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2"/>
          <p:cNvSpPr txBox="1"/>
          <p:nvPr/>
        </p:nvSpPr>
        <p:spPr>
          <a:xfrm>
            <a:off x="952500" y="3603300"/>
            <a:ext cx="958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verage"/>
                <a:ea typeface="Average"/>
                <a:cs typeface="Average"/>
                <a:sym typeface="Average"/>
              </a:rPr>
              <a:t>Test set</a:t>
            </a:r>
            <a:endParaRPr sz="1800">
              <a:solidFill>
                <a:srgbClr val="FFFFFF"/>
              </a:solidFill>
              <a:latin typeface="Average"/>
              <a:ea typeface="Average"/>
              <a:cs typeface="Average"/>
              <a:sym typeface="Average"/>
            </a:endParaRPr>
          </a:p>
        </p:txBody>
      </p:sp>
      <p:sp>
        <p:nvSpPr>
          <p:cNvPr id="269" name="Google Shape;269;p42"/>
          <p:cNvSpPr txBox="1"/>
          <p:nvPr/>
        </p:nvSpPr>
        <p:spPr>
          <a:xfrm>
            <a:off x="4198200" y="3712975"/>
            <a:ext cx="1475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verage"/>
                <a:ea typeface="Average"/>
                <a:cs typeface="Average"/>
                <a:sym typeface="Average"/>
              </a:rPr>
              <a:t>Training</a:t>
            </a:r>
            <a:r>
              <a:rPr lang="en" sz="1800">
                <a:solidFill>
                  <a:srgbClr val="FFFFFF"/>
                </a:solidFill>
                <a:latin typeface="Average"/>
                <a:ea typeface="Average"/>
                <a:cs typeface="Average"/>
                <a:sym typeface="Average"/>
              </a:rPr>
              <a:t> sets</a:t>
            </a:r>
            <a:endParaRPr sz="1800">
              <a:solidFill>
                <a:srgbClr val="FFFFFF"/>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Data</a:t>
            </a:r>
            <a:endParaRPr/>
          </a:p>
        </p:txBody>
      </p:sp>
      <p:sp>
        <p:nvSpPr>
          <p:cNvPr id="275" name="Google Shape;27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Target format</a:t>
            </a:r>
            <a:r>
              <a:rPr lang="en" sz="2400">
                <a:solidFill>
                  <a:srgbClr val="FFFFFF"/>
                </a:solidFill>
              </a:rPr>
              <a:t> </a:t>
            </a:r>
            <a:endParaRPr sz="2400">
              <a:solidFill>
                <a:srgbClr val="FFFFFF"/>
              </a:solidFill>
            </a:endParaRPr>
          </a:p>
          <a:p>
            <a:pPr indent="0" lvl="0" marL="0" rtl="0" algn="l">
              <a:spcBef>
                <a:spcPts val="1600"/>
              </a:spcBef>
              <a:spcAft>
                <a:spcPts val="0"/>
              </a:spcAft>
              <a:buNone/>
            </a:pPr>
            <a:r>
              <a:rPr lang="en" sz="2400">
                <a:solidFill>
                  <a:srgbClr val="FFFFFF"/>
                </a:solidFill>
              </a:rPr>
              <a:t>Database format</a:t>
            </a:r>
            <a:endParaRPr sz="2400">
              <a:solidFill>
                <a:srgbClr val="FFFFFF"/>
              </a:solidFill>
            </a:endParaRPr>
          </a:p>
          <a:p>
            <a:pPr indent="-355600" lvl="0" marL="457200" rtl="0" algn="l">
              <a:spcBef>
                <a:spcPts val="1600"/>
              </a:spcBef>
              <a:spcAft>
                <a:spcPts val="0"/>
              </a:spcAft>
              <a:buClr>
                <a:srgbClr val="FFFFFF"/>
              </a:buClr>
              <a:buSzPts val="2000"/>
              <a:buChar char="-"/>
            </a:pPr>
            <a:r>
              <a:rPr lang="en" sz="2000">
                <a:solidFill>
                  <a:srgbClr val="FFFFFF"/>
                </a:solidFill>
              </a:rPr>
              <a:t>rating.csv</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anime.csv</a:t>
            </a:r>
            <a:endParaRPr sz="2000">
              <a:solidFill>
                <a:srgbClr val="FFFFFF"/>
              </a:solidFill>
            </a:endParaRPr>
          </a:p>
        </p:txBody>
      </p:sp>
      <p:pic>
        <p:nvPicPr>
          <p:cNvPr id="276" name="Google Shape;276;p43"/>
          <p:cNvPicPr preferRelativeResize="0"/>
          <p:nvPr/>
        </p:nvPicPr>
        <p:blipFill rotWithShape="1">
          <a:blip r:embed="rId3">
            <a:alphaModFix/>
          </a:blip>
          <a:srcRect b="23165" l="0" r="33271" t="0"/>
          <a:stretch/>
        </p:blipFill>
        <p:spPr>
          <a:xfrm>
            <a:off x="4342350" y="1253625"/>
            <a:ext cx="2289300" cy="350525"/>
          </a:xfrm>
          <a:prstGeom prst="rect">
            <a:avLst/>
          </a:prstGeom>
          <a:noFill/>
          <a:ln>
            <a:noFill/>
          </a:ln>
        </p:spPr>
      </p:pic>
      <p:sp>
        <p:nvSpPr>
          <p:cNvPr id="277" name="Google Shape;277;p43"/>
          <p:cNvSpPr/>
          <p:nvPr/>
        </p:nvSpPr>
        <p:spPr>
          <a:xfrm>
            <a:off x="2846275" y="1253575"/>
            <a:ext cx="881400" cy="456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a:off x="2846275" y="2343600"/>
            <a:ext cx="881400" cy="456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3"/>
          <p:cNvSpPr/>
          <p:nvPr/>
        </p:nvSpPr>
        <p:spPr>
          <a:xfrm>
            <a:off x="321400" y="3251050"/>
            <a:ext cx="881400" cy="456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3"/>
          <p:cNvPicPr preferRelativeResize="0"/>
          <p:nvPr/>
        </p:nvPicPr>
        <p:blipFill>
          <a:blip r:embed="rId3">
            <a:alphaModFix/>
          </a:blip>
          <a:stretch>
            <a:fillRect/>
          </a:stretch>
        </p:blipFill>
        <p:spPr>
          <a:xfrm>
            <a:off x="3995600" y="2396475"/>
            <a:ext cx="2636050" cy="350525"/>
          </a:xfrm>
          <a:prstGeom prst="rect">
            <a:avLst/>
          </a:prstGeom>
          <a:noFill/>
          <a:ln>
            <a:noFill/>
          </a:ln>
        </p:spPr>
      </p:pic>
      <p:pic>
        <p:nvPicPr>
          <p:cNvPr id="281" name="Google Shape;281;p43"/>
          <p:cNvPicPr preferRelativeResize="0"/>
          <p:nvPr/>
        </p:nvPicPr>
        <p:blipFill rotWithShape="1">
          <a:blip r:embed="rId4">
            <a:alphaModFix/>
          </a:blip>
          <a:srcRect b="0" l="64363" r="0" t="0"/>
          <a:stretch/>
        </p:blipFill>
        <p:spPr>
          <a:xfrm>
            <a:off x="3918778" y="3303934"/>
            <a:ext cx="3457798" cy="350544"/>
          </a:xfrm>
          <a:prstGeom prst="rect">
            <a:avLst/>
          </a:prstGeom>
          <a:noFill/>
          <a:ln>
            <a:noFill/>
          </a:ln>
        </p:spPr>
      </p:pic>
      <p:pic>
        <p:nvPicPr>
          <p:cNvPr id="282" name="Google Shape;282;p43"/>
          <p:cNvPicPr preferRelativeResize="0"/>
          <p:nvPr/>
        </p:nvPicPr>
        <p:blipFill rotWithShape="1">
          <a:blip r:embed="rId4">
            <a:alphaModFix/>
          </a:blip>
          <a:srcRect b="0" l="0" r="84929" t="0"/>
          <a:stretch/>
        </p:blipFill>
        <p:spPr>
          <a:xfrm>
            <a:off x="1430177" y="3303934"/>
            <a:ext cx="1462231" cy="350544"/>
          </a:xfrm>
          <a:prstGeom prst="rect">
            <a:avLst/>
          </a:prstGeom>
          <a:noFill/>
          <a:ln>
            <a:noFill/>
          </a:ln>
        </p:spPr>
      </p:pic>
      <p:pic>
        <p:nvPicPr>
          <p:cNvPr id="283" name="Google Shape;283;p43"/>
          <p:cNvPicPr preferRelativeResize="0"/>
          <p:nvPr/>
        </p:nvPicPr>
        <p:blipFill rotWithShape="1">
          <a:blip r:embed="rId4">
            <a:alphaModFix/>
          </a:blip>
          <a:srcRect b="0" l="29028" r="60331" t="0"/>
          <a:stretch/>
        </p:blipFill>
        <p:spPr>
          <a:xfrm>
            <a:off x="2892407" y="3303934"/>
            <a:ext cx="1032459" cy="350544"/>
          </a:xfrm>
          <a:prstGeom prst="rect">
            <a:avLst/>
          </a:prstGeom>
          <a:noFill/>
          <a:ln>
            <a:noFill/>
          </a:ln>
        </p:spPr>
      </p:pic>
      <p:pic>
        <p:nvPicPr>
          <p:cNvPr id="284" name="Google Shape;284;p43"/>
          <p:cNvPicPr preferRelativeResize="0"/>
          <p:nvPr/>
        </p:nvPicPr>
        <p:blipFill rotWithShape="1">
          <a:blip r:embed="rId4">
            <a:alphaModFix/>
          </a:blip>
          <a:srcRect b="25195" l="30500" r="63992" t="9209"/>
          <a:stretch/>
        </p:blipFill>
        <p:spPr>
          <a:xfrm>
            <a:off x="6561975" y="1253625"/>
            <a:ext cx="814599" cy="350525"/>
          </a:xfrm>
          <a:prstGeom prst="rect">
            <a:avLst/>
          </a:prstGeom>
          <a:noFill/>
          <a:ln>
            <a:noFill/>
          </a:ln>
        </p:spPr>
      </p:pic>
      <p:pic>
        <p:nvPicPr>
          <p:cNvPr id="285" name="Google Shape;285;p43"/>
          <p:cNvPicPr preferRelativeResize="0"/>
          <p:nvPr/>
        </p:nvPicPr>
        <p:blipFill rotWithShape="1">
          <a:blip r:embed="rId3">
            <a:alphaModFix/>
          </a:blip>
          <a:srcRect b="23165" l="76255" r="0" t="0"/>
          <a:stretch/>
        </p:blipFill>
        <p:spPr>
          <a:xfrm>
            <a:off x="7376575" y="1253625"/>
            <a:ext cx="814600" cy="350525"/>
          </a:xfrm>
          <a:prstGeom prst="rect">
            <a:avLst/>
          </a:prstGeom>
          <a:noFill/>
          <a:ln>
            <a:noFill/>
          </a:ln>
        </p:spPr>
      </p:pic>
      <p:pic>
        <p:nvPicPr>
          <p:cNvPr id="286" name="Google Shape;286;p43"/>
          <p:cNvPicPr preferRelativeResize="0"/>
          <p:nvPr/>
        </p:nvPicPr>
        <p:blipFill rotWithShape="1">
          <a:blip r:embed="rId5">
            <a:alphaModFix/>
          </a:blip>
          <a:srcRect b="0" l="5038" r="27416" t="60528"/>
          <a:stretch/>
        </p:blipFill>
        <p:spPr>
          <a:xfrm>
            <a:off x="6631650" y="2343600"/>
            <a:ext cx="1097300" cy="456300"/>
          </a:xfrm>
          <a:prstGeom prst="rect">
            <a:avLst/>
          </a:prstGeom>
          <a:noFill/>
          <a:ln>
            <a:noFill/>
          </a:ln>
        </p:spPr>
      </p:pic>
      <p:pic>
        <p:nvPicPr>
          <p:cNvPr id="287" name="Google Shape;287;p43"/>
          <p:cNvPicPr preferRelativeResize="0"/>
          <p:nvPr/>
        </p:nvPicPr>
        <p:blipFill>
          <a:blip r:embed="rId6">
            <a:alphaModFix/>
          </a:blip>
          <a:stretch>
            <a:fillRect/>
          </a:stretch>
        </p:blipFill>
        <p:spPr>
          <a:xfrm>
            <a:off x="5459925" y="1728269"/>
            <a:ext cx="1462225" cy="491218"/>
          </a:xfrm>
          <a:prstGeom prst="rect">
            <a:avLst/>
          </a:prstGeom>
          <a:noFill/>
          <a:ln cap="flat" cmpd="sng" w="38100">
            <a:solidFill>
              <a:srgbClr val="FF0000"/>
            </a:solidFill>
            <a:prstDash val="solid"/>
            <a:round/>
            <a:headEnd len="sm" w="sm" type="none"/>
            <a:tailEnd len="sm" w="sm" type="none"/>
          </a:ln>
        </p:spPr>
      </p:pic>
      <p:pic>
        <p:nvPicPr>
          <p:cNvPr id="288" name="Google Shape;288;p43"/>
          <p:cNvPicPr preferRelativeResize="0"/>
          <p:nvPr/>
        </p:nvPicPr>
        <p:blipFill>
          <a:blip r:embed="rId7">
            <a:alphaModFix/>
          </a:blip>
          <a:stretch>
            <a:fillRect/>
          </a:stretch>
        </p:blipFill>
        <p:spPr>
          <a:xfrm>
            <a:off x="7376575" y="3273600"/>
            <a:ext cx="1097300" cy="451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Cleaning criteria</a:t>
            </a:r>
            <a:endParaRPr sz="2000">
              <a:solidFill>
                <a:srgbClr val="FFFFFF"/>
              </a:solidFill>
            </a:endParaRPr>
          </a:p>
          <a:p>
            <a:pPr indent="-355600" lvl="0" marL="457200" rtl="0" algn="l">
              <a:spcBef>
                <a:spcPts val="1600"/>
              </a:spcBef>
              <a:spcAft>
                <a:spcPts val="0"/>
              </a:spcAft>
              <a:buClr>
                <a:srgbClr val="FFFFFF"/>
              </a:buClr>
              <a:buSzPts val="2000"/>
              <a:buChar char="-"/>
            </a:pPr>
            <a:r>
              <a:rPr lang="en" sz="2000">
                <a:solidFill>
                  <a:srgbClr val="FFFFFF"/>
                </a:solidFill>
              </a:rPr>
              <a:t>Rating.csv</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Entries of user who rate less than 130 animes</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Entries of user watch but didn’t vote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Anime.csv</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Anime which is not popular (anime with “member” less than 50000)</a:t>
            </a:r>
            <a:endParaRPr sz="2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Notation</a:t>
            </a:r>
            <a:endParaRPr/>
          </a:p>
        </p:txBody>
      </p:sp>
      <p:sp>
        <p:nvSpPr>
          <p:cNvPr id="300" name="Google Shape;30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5"/>
          <p:cNvPicPr preferRelativeResize="0"/>
          <p:nvPr/>
        </p:nvPicPr>
        <p:blipFill>
          <a:blip r:embed="rId3">
            <a:alphaModFix/>
          </a:blip>
          <a:stretch>
            <a:fillRect/>
          </a:stretch>
        </p:blipFill>
        <p:spPr>
          <a:xfrm>
            <a:off x="2021325" y="445025"/>
            <a:ext cx="5033378" cy="4430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SVD/SVD++ </a:t>
            </a:r>
            <a:r>
              <a:rPr lang="en" sz="1100" u="sng">
                <a:solidFill>
                  <a:schemeClr val="hlink"/>
                </a:solidFill>
                <a:latin typeface="Arial"/>
                <a:ea typeface="Arial"/>
                <a:cs typeface="Arial"/>
                <a:sym typeface="Arial"/>
                <a:hlinkClick r:id="rId3"/>
              </a:rPr>
              <a:t>https://surprise.readthedocs.io/en/stable/matrix_factorization.html</a:t>
            </a:r>
            <a:endParaRPr/>
          </a:p>
        </p:txBody>
      </p:sp>
      <p:pic>
        <p:nvPicPr>
          <p:cNvPr id="307" name="Google Shape;307;p46"/>
          <p:cNvPicPr preferRelativeResize="0"/>
          <p:nvPr/>
        </p:nvPicPr>
        <p:blipFill rotWithShape="1">
          <a:blip r:embed="rId4">
            <a:alphaModFix/>
          </a:blip>
          <a:srcRect b="48693" l="0" r="0" t="35843"/>
          <a:stretch/>
        </p:blipFill>
        <p:spPr>
          <a:xfrm>
            <a:off x="453650" y="1876450"/>
            <a:ext cx="3969499" cy="572700"/>
          </a:xfrm>
          <a:prstGeom prst="rect">
            <a:avLst/>
          </a:prstGeom>
          <a:noFill/>
          <a:ln>
            <a:noFill/>
          </a:ln>
        </p:spPr>
      </p:pic>
      <p:pic>
        <p:nvPicPr>
          <p:cNvPr id="308" name="Google Shape;308;p46"/>
          <p:cNvPicPr preferRelativeResize="0"/>
          <p:nvPr/>
        </p:nvPicPr>
        <p:blipFill rotWithShape="1">
          <a:blip r:embed="rId4">
            <a:alphaModFix/>
          </a:blip>
          <a:srcRect b="0" l="0" r="0" t="67065"/>
          <a:stretch/>
        </p:blipFill>
        <p:spPr>
          <a:xfrm>
            <a:off x="453650" y="2815700"/>
            <a:ext cx="3969499" cy="1219775"/>
          </a:xfrm>
          <a:prstGeom prst="rect">
            <a:avLst/>
          </a:prstGeom>
          <a:noFill/>
          <a:ln>
            <a:noFill/>
          </a:ln>
        </p:spPr>
      </p:pic>
      <p:pic>
        <p:nvPicPr>
          <p:cNvPr id="309" name="Google Shape;309;p46"/>
          <p:cNvPicPr preferRelativeResize="0"/>
          <p:nvPr/>
        </p:nvPicPr>
        <p:blipFill>
          <a:blip r:embed="rId5">
            <a:alphaModFix/>
          </a:blip>
          <a:stretch>
            <a:fillRect/>
          </a:stretch>
        </p:blipFill>
        <p:spPr>
          <a:xfrm>
            <a:off x="5538125" y="1571720"/>
            <a:ext cx="2570651" cy="2997150"/>
          </a:xfrm>
          <a:prstGeom prst="rect">
            <a:avLst/>
          </a:prstGeom>
          <a:noFill/>
          <a:ln>
            <a:noFill/>
          </a:ln>
        </p:spPr>
      </p:pic>
      <p:sp>
        <p:nvSpPr>
          <p:cNvPr id="310" name="Google Shape;310;p46"/>
          <p:cNvSpPr txBox="1"/>
          <p:nvPr/>
        </p:nvSpPr>
        <p:spPr>
          <a:xfrm>
            <a:off x="5398675" y="4568875"/>
            <a:ext cx="28629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https://en.wikipedia.org/wiki/Singular_value_decomposition#/media/File:Singular_value_decomposition_visualisation.svg</a:t>
            </a:r>
            <a:endParaRPr sz="700">
              <a:solidFill>
                <a:srgbClr val="999999"/>
              </a:solidFill>
            </a:endParaRPr>
          </a:p>
        </p:txBody>
      </p:sp>
      <p:sp>
        <p:nvSpPr>
          <p:cNvPr id="311" name="Google Shape;311;p46"/>
          <p:cNvSpPr txBox="1"/>
          <p:nvPr>
            <p:ph idx="1" type="body"/>
          </p:nvPr>
        </p:nvSpPr>
        <p:spPr>
          <a:xfrm>
            <a:off x="351100" y="1213975"/>
            <a:ext cx="6436500" cy="26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Matrix Factorization Based</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NMF </a:t>
            </a:r>
            <a:r>
              <a:rPr lang="en" sz="1100" u="sng">
                <a:solidFill>
                  <a:schemeClr val="hlink"/>
                </a:solidFill>
                <a:latin typeface="Arial"/>
                <a:ea typeface="Arial"/>
                <a:cs typeface="Arial"/>
                <a:sym typeface="Arial"/>
                <a:hlinkClick r:id="rId3"/>
              </a:rPr>
              <a:t>https://surprise.readthedocs.io/en/stable/matrix_factorization.html</a:t>
            </a:r>
            <a:endParaRPr/>
          </a:p>
        </p:txBody>
      </p:sp>
      <p:pic>
        <p:nvPicPr>
          <p:cNvPr id="317" name="Google Shape;317;p47"/>
          <p:cNvPicPr preferRelativeResize="0"/>
          <p:nvPr/>
        </p:nvPicPr>
        <p:blipFill rotWithShape="1">
          <a:blip r:embed="rId4">
            <a:alphaModFix/>
          </a:blip>
          <a:srcRect b="65876" l="43000" r="36807" t="28250"/>
          <a:stretch/>
        </p:blipFill>
        <p:spPr>
          <a:xfrm>
            <a:off x="1301650" y="2285398"/>
            <a:ext cx="2037201" cy="572700"/>
          </a:xfrm>
          <a:prstGeom prst="rect">
            <a:avLst/>
          </a:prstGeom>
          <a:noFill/>
          <a:ln>
            <a:noFill/>
          </a:ln>
        </p:spPr>
      </p:pic>
      <p:pic>
        <p:nvPicPr>
          <p:cNvPr id="318" name="Google Shape;318;p47"/>
          <p:cNvPicPr preferRelativeResize="0"/>
          <p:nvPr/>
        </p:nvPicPr>
        <p:blipFill>
          <a:blip r:embed="rId5">
            <a:alphaModFix/>
          </a:blip>
          <a:stretch>
            <a:fillRect/>
          </a:stretch>
        </p:blipFill>
        <p:spPr>
          <a:xfrm>
            <a:off x="1610013" y="3050300"/>
            <a:ext cx="6410325" cy="1600200"/>
          </a:xfrm>
          <a:prstGeom prst="rect">
            <a:avLst/>
          </a:prstGeom>
          <a:noFill/>
          <a:ln>
            <a:noFill/>
          </a:ln>
        </p:spPr>
      </p:pic>
      <p:sp>
        <p:nvSpPr>
          <p:cNvPr id="319" name="Google Shape;319;p47"/>
          <p:cNvSpPr txBox="1"/>
          <p:nvPr>
            <p:ph idx="1" type="body"/>
          </p:nvPr>
        </p:nvSpPr>
        <p:spPr>
          <a:xfrm>
            <a:off x="427300" y="1213975"/>
            <a:ext cx="5917200" cy="70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Matrix Factorization Based</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Similar to SVD except user and item factors are always positive</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pic>
        <p:nvPicPr>
          <p:cNvPr id="320" name="Google Shape;320;p47"/>
          <p:cNvPicPr preferRelativeResize="0"/>
          <p:nvPr/>
        </p:nvPicPr>
        <p:blipFill rotWithShape="1">
          <a:blip r:embed="rId6">
            <a:alphaModFix/>
          </a:blip>
          <a:srcRect b="17623" l="0" r="0" t="15572"/>
          <a:stretch/>
        </p:blipFill>
        <p:spPr>
          <a:xfrm>
            <a:off x="4034225" y="2285400"/>
            <a:ext cx="4362450" cy="572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 Clustering </a:t>
            </a:r>
            <a:r>
              <a:rPr lang="en" sz="1100" u="sng">
                <a:solidFill>
                  <a:schemeClr val="accent5"/>
                </a:solidFill>
                <a:latin typeface="Arial"/>
                <a:ea typeface="Arial"/>
                <a:cs typeface="Arial"/>
                <a:sym typeface="Arial"/>
                <a:hlinkClick r:id="rId3"/>
              </a:rPr>
              <a:t>https://surprise.readthedocs.io/en/stable/co_clustering.html</a:t>
            </a:r>
            <a:endParaRPr/>
          </a:p>
        </p:txBody>
      </p:sp>
      <p:pic>
        <p:nvPicPr>
          <p:cNvPr id="326" name="Google Shape;326;p48"/>
          <p:cNvPicPr preferRelativeResize="0"/>
          <p:nvPr/>
        </p:nvPicPr>
        <p:blipFill rotWithShape="1">
          <a:blip r:embed="rId4">
            <a:alphaModFix/>
          </a:blip>
          <a:srcRect b="40794" l="29885" r="27458" t="51028"/>
          <a:stretch/>
        </p:blipFill>
        <p:spPr>
          <a:xfrm>
            <a:off x="2603975" y="2224675"/>
            <a:ext cx="4097600" cy="730674"/>
          </a:xfrm>
          <a:prstGeom prst="rect">
            <a:avLst/>
          </a:prstGeom>
          <a:noFill/>
          <a:ln>
            <a:noFill/>
          </a:ln>
        </p:spPr>
      </p:pic>
      <p:sp>
        <p:nvSpPr>
          <p:cNvPr id="327" name="Google Shape;327;p48"/>
          <p:cNvSpPr txBox="1"/>
          <p:nvPr>
            <p:ph idx="1" type="body"/>
          </p:nvPr>
        </p:nvSpPr>
        <p:spPr>
          <a:xfrm>
            <a:off x="351100" y="1213975"/>
            <a:ext cx="7788600" cy="102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Users and items are assigned some clusters and some co-clusters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Clusters are assigned using </a:t>
            </a:r>
            <a:r>
              <a:rPr lang="en">
                <a:solidFill>
                  <a:schemeClr val="dk1"/>
                </a:solidFill>
                <a:latin typeface="Oswald"/>
                <a:ea typeface="Oswald"/>
                <a:cs typeface="Oswald"/>
                <a:sym typeface="Oswald"/>
              </a:rPr>
              <a:t>straightforward optimizatioin</a:t>
            </a:r>
            <a:r>
              <a:rPr lang="en">
                <a:solidFill>
                  <a:schemeClr val="dk1"/>
                </a:solidFill>
                <a:latin typeface="Oswald"/>
                <a:ea typeface="Oswald"/>
                <a:cs typeface="Oswald"/>
                <a:sym typeface="Oswald"/>
              </a:rPr>
              <a:t> method just like kmeans</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Nearest Neighbor</a:t>
            </a:r>
            <a:endParaRPr/>
          </a:p>
        </p:txBody>
      </p:sp>
      <p:sp>
        <p:nvSpPr>
          <p:cNvPr id="333" name="Google Shape;333;p49"/>
          <p:cNvSpPr txBox="1"/>
          <p:nvPr>
            <p:ph idx="1" type="body"/>
          </p:nvPr>
        </p:nvSpPr>
        <p:spPr>
          <a:xfrm>
            <a:off x="427300" y="1152475"/>
            <a:ext cx="8208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342900" lvl="0" marL="457200" marR="0" rtl="0" algn="l">
              <a:lnSpc>
                <a:spcPct val="115000"/>
              </a:lnSpc>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Similar users or similar items</a:t>
            </a:r>
            <a:endParaRPr>
              <a:solidFill>
                <a:schemeClr val="dk1"/>
              </a:solidFill>
              <a:latin typeface="Oswald"/>
              <a:ea typeface="Oswald"/>
              <a:cs typeface="Oswald"/>
              <a:sym typeface="Oswald"/>
            </a:endParaRPr>
          </a:p>
          <a:p>
            <a:pPr indent="-317500" lvl="1" marL="914400" marR="0" rtl="0" algn="l">
              <a:lnSpc>
                <a:spcPct val="115000"/>
              </a:lnSpc>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User based filtering - find user with similar item taste</a:t>
            </a:r>
            <a:endParaRPr>
              <a:solidFill>
                <a:schemeClr val="dk1"/>
              </a:solidFill>
              <a:latin typeface="Oswald"/>
              <a:ea typeface="Oswald"/>
              <a:cs typeface="Oswald"/>
              <a:sym typeface="Oswald"/>
            </a:endParaRPr>
          </a:p>
          <a:p>
            <a:pPr indent="-317500" lvl="1" marL="914400" marR="0" rtl="0" algn="l">
              <a:lnSpc>
                <a:spcPct val="115000"/>
              </a:lnSpc>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Item based filtering - find item similar to item user bought</a:t>
            </a:r>
            <a:endParaRPr>
              <a:solidFill>
                <a:schemeClr val="dk1"/>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K-Nearest Neighbor</a:t>
            </a:r>
            <a:endParaRPr/>
          </a:p>
        </p:txBody>
      </p:sp>
      <p:sp>
        <p:nvSpPr>
          <p:cNvPr id="339" name="Google Shape;339;p50"/>
          <p:cNvSpPr txBox="1"/>
          <p:nvPr>
            <p:ph idx="1" type="body"/>
          </p:nvPr>
        </p:nvSpPr>
        <p:spPr>
          <a:xfrm>
            <a:off x="311700" y="4419975"/>
            <a:ext cx="8520600" cy="47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accent5"/>
                </a:solidFill>
                <a:latin typeface="Arial"/>
                <a:ea typeface="Arial"/>
                <a:cs typeface="Arial"/>
                <a:sym typeface="Arial"/>
                <a:hlinkClick r:id="rId3"/>
              </a:rPr>
              <a:t>https://surprise.readthedocs.io/en/stable/knn_inspired.html</a:t>
            </a:r>
            <a:endParaRPr/>
          </a:p>
        </p:txBody>
      </p:sp>
      <p:pic>
        <p:nvPicPr>
          <p:cNvPr id="340" name="Google Shape;340;p50"/>
          <p:cNvPicPr preferRelativeResize="0"/>
          <p:nvPr/>
        </p:nvPicPr>
        <p:blipFill rotWithShape="1">
          <a:blip r:embed="rId4">
            <a:alphaModFix/>
          </a:blip>
          <a:srcRect b="46672" l="34661" r="34316" t="34180"/>
          <a:stretch/>
        </p:blipFill>
        <p:spPr>
          <a:xfrm>
            <a:off x="5534525" y="1792675"/>
            <a:ext cx="2445807" cy="1268200"/>
          </a:xfrm>
          <a:prstGeom prst="rect">
            <a:avLst/>
          </a:prstGeom>
          <a:noFill/>
          <a:ln>
            <a:noFill/>
          </a:ln>
        </p:spPr>
      </p:pic>
      <p:pic>
        <p:nvPicPr>
          <p:cNvPr id="341" name="Google Shape;341;p50"/>
          <p:cNvPicPr preferRelativeResize="0"/>
          <p:nvPr/>
        </p:nvPicPr>
        <p:blipFill rotWithShape="1">
          <a:blip r:embed="rId4">
            <a:alphaModFix/>
          </a:blip>
          <a:srcRect b="70677" l="34487" r="34490" t="10175"/>
          <a:stretch/>
        </p:blipFill>
        <p:spPr>
          <a:xfrm>
            <a:off x="1150350" y="1792675"/>
            <a:ext cx="2445800" cy="1268200"/>
          </a:xfrm>
          <a:prstGeom prst="rect">
            <a:avLst/>
          </a:prstGeom>
          <a:noFill/>
          <a:ln>
            <a:noFill/>
          </a:ln>
        </p:spPr>
      </p:pic>
      <p:sp>
        <p:nvSpPr>
          <p:cNvPr id="342" name="Google Shape;342;p50"/>
          <p:cNvSpPr txBox="1"/>
          <p:nvPr/>
        </p:nvSpPr>
        <p:spPr>
          <a:xfrm>
            <a:off x="644725" y="1146200"/>
            <a:ext cx="346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Similarity</a:t>
            </a:r>
            <a:r>
              <a:rPr lang="en" sz="2400">
                <a:solidFill>
                  <a:srgbClr val="FFFFFF"/>
                </a:solidFill>
                <a:latin typeface="Average"/>
                <a:ea typeface="Average"/>
                <a:cs typeface="Average"/>
                <a:sym typeface="Average"/>
              </a:rPr>
              <a:t> between users </a:t>
            </a:r>
            <a:endParaRPr sz="2400">
              <a:solidFill>
                <a:srgbClr val="FFFFFF"/>
              </a:solidFill>
              <a:latin typeface="Average"/>
              <a:ea typeface="Average"/>
              <a:cs typeface="Average"/>
              <a:sym typeface="Average"/>
            </a:endParaRPr>
          </a:p>
        </p:txBody>
      </p:sp>
      <p:sp>
        <p:nvSpPr>
          <p:cNvPr id="343" name="Google Shape;343;p50"/>
          <p:cNvSpPr txBox="1"/>
          <p:nvPr/>
        </p:nvSpPr>
        <p:spPr>
          <a:xfrm>
            <a:off x="5023875" y="1146200"/>
            <a:ext cx="346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Similarity between items </a:t>
            </a:r>
            <a:endParaRPr sz="2400">
              <a:solidFill>
                <a:srgbClr val="FFFFFF"/>
              </a:solidFill>
              <a:latin typeface="Average"/>
              <a:ea typeface="Average"/>
              <a:cs typeface="Average"/>
              <a:sym typeface="Averag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Slope One</a:t>
            </a:r>
            <a:endParaRPr/>
          </a:p>
        </p:txBody>
      </p:sp>
      <p:sp>
        <p:nvSpPr>
          <p:cNvPr id="349" name="Google Shape;349;p51"/>
          <p:cNvSpPr txBox="1"/>
          <p:nvPr>
            <p:ph idx="1" type="body"/>
          </p:nvPr>
        </p:nvSpPr>
        <p:spPr>
          <a:xfrm>
            <a:off x="311700" y="4484450"/>
            <a:ext cx="8520600" cy="35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accent5"/>
                </a:solidFill>
                <a:latin typeface="Arial"/>
                <a:ea typeface="Arial"/>
                <a:cs typeface="Arial"/>
                <a:sym typeface="Arial"/>
                <a:hlinkClick r:id="rId3"/>
              </a:rPr>
              <a:t>https://surprise.readthedocs.io/en/stable/slope_one.html</a:t>
            </a:r>
            <a:endParaRPr/>
          </a:p>
        </p:txBody>
      </p:sp>
      <p:pic>
        <p:nvPicPr>
          <p:cNvPr id="350" name="Google Shape;350;p51"/>
          <p:cNvPicPr preferRelativeResize="0"/>
          <p:nvPr/>
        </p:nvPicPr>
        <p:blipFill rotWithShape="1">
          <a:blip r:embed="rId4">
            <a:alphaModFix/>
          </a:blip>
          <a:srcRect b="0" l="35572" r="33340" t="77671"/>
          <a:stretch/>
        </p:blipFill>
        <p:spPr>
          <a:xfrm>
            <a:off x="5551387" y="1876878"/>
            <a:ext cx="3045014" cy="988599"/>
          </a:xfrm>
          <a:prstGeom prst="rect">
            <a:avLst/>
          </a:prstGeom>
          <a:noFill/>
          <a:ln>
            <a:noFill/>
          </a:ln>
        </p:spPr>
      </p:pic>
      <p:pic>
        <p:nvPicPr>
          <p:cNvPr id="351" name="Google Shape;351;p51"/>
          <p:cNvPicPr preferRelativeResize="0"/>
          <p:nvPr/>
        </p:nvPicPr>
        <p:blipFill rotWithShape="1">
          <a:blip r:embed="rId4">
            <a:alphaModFix/>
          </a:blip>
          <a:srcRect b="46082" l="32417" r="33083" t="33368"/>
          <a:stretch/>
        </p:blipFill>
        <p:spPr>
          <a:xfrm>
            <a:off x="673425" y="1876875"/>
            <a:ext cx="3672024" cy="988599"/>
          </a:xfrm>
          <a:prstGeom prst="rect">
            <a:avLst/>
          </a:prstGeom>
          <a:noFill/>
          <a:ln>
            <a:noFill/>
          </a:ln>
        </p:spPr>
      </p:pic>
      <p:sp>
        <p:nvSpPr>
          <p:cNvPr id="352" name="Google Shape;352;p51"/>
          <p:cNvSpPr txBox="1"/>
          <p:nvPr/>
        </p:nvSpPr>
        <p:spPr>
          <a:xfrm>
            <a:off x="4497850" y="2095539"/>
            <a:ext cx="1275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where</a:t>
            </a:r>
            <a:endParaRPr sz="2400">
              <a:solidFill>
                <a:srgbClr val="FFFFFF"/>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Kaggle</a:t>
            </a:r>
            <a:endParaRPr/>
          </a:p>
        </p:txBody>
      </p:sp>
      <p:pic>
        <p:nvPicPr>
          <p:cNvPr id="80" name="Google Shape;80;p16"/>
          <p:cNvPicPr preferRelativeResize="0"/>
          <p:nvPr/>
        </p:nvPicPr>
        <p:blipFill rotWithShape="1">
          <a:blip r:embed="rId3">
            <a:alphaModFix/>
          </a:blip>
          <a:srcRect b="0" l="8569" r="7993" t="0"/>
          <a:stretch/>
        </p:blipFill>
        <p:spPr>
          <a:xfrm>
            <a:off x="3761800" y="1595225"/>
            <a:ext cx="5070500" cy="3548275"/>
          </a:xfrm>
          <a:prstGeom prst="rect">
            <a:avLst/>
          </a:prstGeom>
          <a:noFill/>
          <a:ln>
            <a:noFill/>
          </a:ln>
        </p:spPr>
      </p:pic>
      <p:sp>
        <p:nvSpPr>
          <p:cNvPr id="81" name="Google Shape;81;p16"/>
          <p:cNvSpPr txBox="1"/>
          <p:nvPr>
            <p:ph idx="1" type="body"/>
          </p:nvPr>
        </p:nvSpPr>
        <p:spPr>
          <a:xfrm>
            <a:off x="427300" y="1152475"/>
            <a:ext cx="30807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342900" lvl="0" marL="457200" rtl="0" algn="l">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Online community for data scientists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Find and publish data sets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Explore and build models</a:t>
            </a:r>
            <a:endParaRPr>
              <a:solidFill>
                <a:schemeClr val="dk1"/>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Predictor </a:t>
            </a:r>
            <a:r>
              <a:rPr lang="en" sz="1100" u="sng">
                <a:solidFill>
                  <a:schemeClr val="accent5"/>
                </a:solidFill>
                <a:latin typeface="Arial"/>
                <a:ea typeface="Arial"/>
                <a:cs typeface="Arial"/>
                <a:sym typeface="Arial"/>
                <a:hlinkClick r:id="rId3"/>
              </a:rPr>
              <a:t>https://surprise.readthedocs.io/en/stable/basic_algorithms.html</a:t>
            </a:r>
            <a:endParaRPr/>
          </a:p>
        </p:txBody>
      </p:sp>
      <p:pic>
        <p:nvPicPr>
          <p:cNvPr id="358" name="Google Shape;358;p52"/>
          <p:cNvPicPr preferRelativeResize="0"/>
          <p:nvPr/>
        </p:nvPicPr>
        <p:blipFill rotWithShape="1">
          <a:blip r:embed="rId4">
            <a:alphaModFix/>
          </a:blip>
          <a:srcRect b="0" l="33880" r="28925" t="58992"/>
          <a:stretch/>
        </p:blipFill>
        <p:spPr>
          <a:xfrm>
            <a:off x="5082250" y="1461400"/>
            <a:ext cx="3106776" cy="2220700"/>
          </a:xfrm>
          <a:prstGeom prst="rect">
            <a:avLst/>
          </a:prstGeom>
          <a:noFill/>
          <a:ln>
            <a:noFill/>
          </a:ln>
        </p:spPr>
      </p:pic>
      <p:pic>
        <p:nvPicPr>
          <p:cNvPr id="359" name="Google Shape;359;p52"/>
          <p:cNvPicPr preferRelativeResize="0"/>
          <p:nvPr/>
        </p:nvPicPr>
        <p:blipFill rotWithShape="1">
          <a:blip r:embed="rId4">
            <a:alphaModFix/>
          </a:blip>
          <a:srcRect b="55726" l="72533" r="14945" t="35278"/>
          <a:stretch/>
        </p:blipFill>
        <p:spPr>
          <a:xfrm>
            <a:off x="1260800" y="2041660"/>
            <a:ext cx="1837692" cy="855899"/>
          </a:xfrm>
          <a:prstGeom prst="rect">
            <a:avLst/>
          </a:prstGeom>
          <a:noFill/>
          <a:ln>
            <a:noFill/>
          </a:ln>
        </p:spPr>
      </p:pic>
      <p:sp>
        <p:nvSpPr>
          <p:cNvPr id="360" name="Google Shape;360;p52"/>
          <p:cNvSpPr txBox="1"/>
          <p:nvPr/>
        </p:nvSpPr>
        <p:spPr>
          <a:xfrm>
            <a:off x="3452875" y="2143800"/>
            <a:ext cx="1275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where</a:t>
            </a:r>
            <a:endParaRPr sz="2400">
              <a:solidFill>
                <a:srgbClr val="FFFFFF"/>
              </a:solidFill>
              <a:latin typeface="Average"/>
              <a:ea typeface="Average"/>
              <a:cs typeface="Average"/>
              <a:sym typeface="Average"/>
            </a:endParaRPr>
          </a:p>
        </p:txBody>
      </p:sp>
      <p:sp>
        <p:nvSpPr>
          <p:cNvPr id="361" name="Google Shape;361;p52"/>
          <p:cNvSpPr txBox="1"/>
          <p:nvPr/>
        </p:nvSpPr>
        <p:spPr>
          <a:xfrm>
            <a:off x="4836175" y="3921475"/>
            <a:ext cx="44127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Using </a:t>
            </a:r>
            <a:r>
              <a:rPr lang="en" sz="2400">
                <a:solidFill>
                  <a:srgbClr val="FFFFFF"/>
                </a:solidFill>
                <a:latin typeface="Average"/>
                <a:ea typeface="Average"/>
                <a:cs typeface="Average"/>
                <a:sym typeface="Average"/>
              </a:rPr>
              <a:t>maximum</a:t>
            </a:r>
            <a:r>
              <a:rPr lang="en" sz="2400">
                <a:solidFill>
                  <a:srgbClr val="FFFFFF"/>
                </a:solidFill>
                <a:latin typeface="Average"/>
                <a:ea typeface="Average"/>
                <a:cs typeface="Average"/>
                <a:sym typeface="Average"/>
              </a:rPr>
              <a:t> </a:t>
            </a:r>
            <a:r>
              <a:rPr lang="en" sz="2400">
                <a:solidFill>
                  <a:srgbClr val="FFFFFF"/>
                </a:solidFill>
                <a:latin typeface="Average"/>
                <a:ea typeface="Average"/>
                <a:cs typeface="Average"/>
                <a:sym typeface="Average"/>
              </a:rPr>
              <a:t>likelihood</a:t>
            </a:r>
            <a:endParaRPr sz="2400">
              <a:solidFill>
                <a:srgbClr val="FFFFFF"/>
              </a:solidFill>
              <a:latin typeface="Average"/>
              <a:ea typeface="Average"/>
              <a:cs typeface="Average"/>
              <a:sym typeface="Average"/>
            </a:endParaRPr>
          </a:p>
        </p:txBody>
      </p:sp>
      <p:sp>
        <p:nvSpPr>
          <p:cNvPr id="362" name="Google Shape;362;p52"/>
          <p:cNvSpPr txBox="1"/>
          <p:nvPr/>
        </p:nvSpPr>
        <p:spPr>
          <a:xfrm>
            <a:off x="1027200" y="3199925"/>
            <a:ext cx="2534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The prediction is generated from the normal distribution</a:t>
            </a:r>
            <a:endParaRPr sz="2400">
              <a:solidFill>
                <a:srgbClr val="FFFFFF"/>
              </a:solidFill>
              <a:latin typeface="Average"/>
              <a:ea typeface="Average"/>
              <a:cs typeface="Average"/>
              <a:sym typeface="Average"/>
            </a:endParaRPr>
          </a:p>
        </p:txBody>
      </p:sp>
      <p:sp>
        <p:nvSpPr>
          <p:cNvPr id="363" name="Google Shape;363;p52"/>
          <p:cNvSpPr txBox="1"/>
          <p:nvPr/>
        </p:nvSpPr>
        <p:spPr>
          <a:xfrm>
            <a:off x="630400" y="135952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Assume the distribution of </a:t>
            </a:r>
            <a:r>
              <a:rPr lang="en">
                <a:solidFill>
                  <a:srgbClr val="FFFFFF"/>
                </a:solidFill>
                <a:latin typeface="Average"/>
                <a:ea typeface="Average"/>
                <a:cs typeface="Average"/>
                <a:sym typeface="Average"/>
              </a:rPr>
              <a:t>training</a:t>
            </a:r>
            <a:r>
              <a:rPr lang="en">
                <a:solidFill>
                  <a:srgbClr val="FFFFFF"/>
                </a:solidFill>
                <a:latin typeface="Average"/>
                <a:ea typeface="Average"/>
                <a:cs typeface="Average"/>
                <a:sym typeface="Average"/>
              </a:rPr>
              <a:t> set is normal</a:t>
            </a:r>
            <a:endParaRPr>
              <a:solidFill>
                <a:srgbClr val="FFFFFF"/>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a:t>
            </a:r>
            <a:endParaRPr/>
          </a:p>
        </p:txBody>
      </p:sp>
      <p:sp>
        <p:nvSpPr>
          <p:cNvPr id="369" name="Google Shape;369;p53"/>
          <p:cNvSpPr txBox="1"/>
          <p:nvPr>
            <p:ph idx="1" type="body"/>
          </p:nvPr>
        </p:nvSpPr>
        <p:spPr>
          <a:xfrm>
            <a:off x="311700" y="4238750"/>
            <a:ext cx="85206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5"/>
                </a:solidFill>
                <a:latin typeface="Arial"/>
                <a:ea typeface="Arial"/>
                <a:cs typeface="Arial"/>
                <a:sym typeface="Arial"/>
                <a:hlinkClick r:id="rId3"/>
              </a:rPr>
              <a:t>https://surprise.readthedocs.io/en/stable/prediction_algorithms.html#baseline-estimates-configuration</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100" u="sng">
                <a:solidFill>
                  <a:schemeClr val="accent5"/>
                </a:solidFill>
                <a:latin typeface="Arial"/>
                <a:ea typeface="Arial"/>
                <a:cs typeface="Arial"/>
                <a:sym typeface="Arial"/>
                <a:hlinkClick r:id="rId4"/>
              </a:rPr>
              <a:t>https://surprise.readthedocs.io/en/stable/basic_algorithms.html</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70" name="Google Shape;370;p53"/>
          <p:cNvPicPr preferRelativeResize="0"/>
          <p:nvPr/>
        </p:nvPicPr>
        <p:blipFill>
          <a:blip r:embed="rId5">
            <a:alphaModFix/>
          </a:blip>
          <a:stretch>
            <a:fillRect/>
          </a:stretch>
        </p:blipFill>
        <p:spPr>
          <a:xfrm>
            <a:off x="1069375" y="1974800"/>
            <a:ext cx="4892600" cy="1079250"/>
          </a:xfrm>
          <a:prstGeom prst="rect">
            <a:avLst/>
          </a:prstGeom>
          <a:noFill/>
          <a:ln>
            <a:noFill/>
          </a:ln>
        </p:spPr>
      </p:pic>
      <p:sp>
        <p:nvSpPr>
          <p:cNvPr id="371" name="Google Shape;371;p53"/>
          <p:cNvSpPr txBox="1"/>
          <p:nvPr/>
        </p:nvSpPr>
        <p:spPr>
          <a:xfrm>
            <a:off x="1069375" y="133245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Given user and item</a:t>
            </a:r>
            <a:endParaRPr sz="2400">
              <a:solidFill>
                <a:srgbClr val="FFFFFF"/>
              </a:solidFill>
              <a:latin typeface="Average"/>
              <a:ea typeface="Average"/>
              <a:cs typeface="Average"/>
              <a:sym typeface="Average"/>
            </a:endParaRPr>
          </a:p>
        </p:txBody>
      </p:sp>
      <p:sp>
        <p:nvSpPr>
          <p:cNvPr id="372" name="Google Shape;372;p53"/>
          <p:cNvSpPr txBox="1"/>
          <p:nvPr/>
        </p:nvSpPr>
        <p:spPr>
          <a:xfrm>
            <a:off x="1069375" y="321845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If user u is unknown, then the bias      is assumed to be zero. The same applies for item i with </a:t>
            </a:r>
            <a:endParaRPr sz="2400">
              <a:solidFill>
                <a:srgbClr val="FFFFFF"/>
              </a:solidFill>
              <a:latin typeface="Average"/>
              <a:ea typeface="Average"/>
              <a:cs typeface="Average"/>
              <a:sym typeface="Average"/>
            </a:endParaRPr>
          </a:p>
        </p:txBody>
      </p:sp>
      <p:pic>
        <p:nvPicPr>
          <p:cNvPr id="373" name="Google Shape;373;p53"/>
          <p:cNvPicPr preferRelativeResize="0"/>
          <p:nvPr/>
        </p:nvPicPr>
        <p:blipFill rotWithShape="1">
          <a:blip r:embed="rId5">
            <a:alphaModFix/>
          </a:blip>
          <a:srcRect b="20699" l="63172" r="25700" t="26238"/>
          <a:stretch/>
        </p:blipFill>
        <p:spPr>
          <a:xfrm>
            <a:off x="5663841" y="3367145"/>
            <a:ext cx="317025" cy="333487"/>
          </a:xfrm>
          <a:prstGeom prst="rect">
            <a:avLst/>
          </a:prstGeom>
          <a:noFill/>
          <a:ln>
            <a:noFill/>
          </a:ln>
        </p:spPr>
      </p:pic>
      <p:pic>
        <p:nvPicPr>
          <p:cNvPr id="374" name="Google Shape;374;p53"/>
          <p:cNvPicPr preferRelativeResize="0"/>
          <p:nvPr/>
        </p:nvPicPr>
        <p:blipFill rotWithShape="1">
          <a:blip r:embed="rId5">
            <a:alphaModFix/>
          </a:blip>
          <a:srcRect b="20694" l="83084" r="9208" t="23100"/>
          <a:stretch/>
        </p:blipFill>
        <p:spPr>
          <a:xfrm>
            <a:off x="6050686" y="3739950"/>
            <a:ext cx="207296" cy="333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Implementation</a:t>
            </a:r>
            <a:endParaRPr/>
          </a:p>
        </p:txBody>
      </p:sp>
      <p:sp>
        <p:nvSpPr>
          <p:cNvPr id="380" name="Google Shape;38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1" name="Google Shape;381;p54"/>
          <p:cNvPicPr preferRelativeResize="0"/>
          <p:nvPr/>
        </p:nvPicPr>
        <p:blipFill>
          <a:blip r:embed="rId3">
            <a:alphaModFix/>
          </a:blip>
          <a:stretch>
            <a:fillRect/>
          </a:stretch>
        </p:blipFill>
        <p:spPr>
          <a:xfrm>
            <a:off x="0" y="1152475"/>
            <a:ext cx="5348107" cy="3991026"/>
          </a:xfrm>
          <a:prstGeom prst="rect">
            <a:avLst/>
          </a:prstGeom>
          <a:noFill/>
          <a:ln>
            <a:noFill/>
          </a:ln>
        </p:spPr>
      </p:pic>
      <p:pic>
        <p:nvPicPr>
          <p:cNvPr id="382" name="Google Shape;382;p54"/>
          <p:cNvPicPr preferRelativeResize="0"/>
          <p:nvPr/>
        </p:nvPicPr>
        <p:blipFill>
          <a:blip r:embed="rId4">
            <a:alphaModFix/>
          </a:blip>
          <a:stretch>
            <a:fillRect/>
          </a:stretch>
        </p:blipFill>
        <p:spPr>
          <a:xfrm>
            <a:off x="3338325" y="1152475"/>
            <a:ext cx="6186995" cy="3991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388" name="Google Shape;388;p55"/>
          <p:cNvGrpSpPr/>
          <p:nvPr/>
        </p:nvGrpSpPr>
        <p:grpSpPr>
          <a:xfrm>
            <a:off x="1480785" y="902213"/>
            <a:ext cx="6023425" cy="4039268"/>
            <a:chOff x="-3" y="0"/>
            <a:chExt cx="6023425" cy="4039268"/>
          </a:xfrm>
        </p:grpSpPr>
        <p:pic>
          <p:nvPicPr>
            <p:cNvPr id="389" name="Google Shape;389;p55"/>
            <p:cNvPicPr preferRelativeResize="0"/>
            <p:nvPr/>
          </p:nvPicPr>
          <p:blipFill>
            <a:blip r:embed="rId3">
              <a:alphaModFix/>
            </a:blip>
            <a:stretch>
              <a:fillRect/>
            </a:stretch>
          </p:blipFill>
          <p:spPr>
            <a:xfrm>
              <a:off x="-3" y="0"/>
              <a:ext cx="6013473" cy="3887198"/>
            </a:xfrm>
            <a:prstGeom prst="rect">
              <a:avLst/>
            </a:prstGeom>
            <a:noFill/>
            <a:ln>
              <a:noFill/>
            </a:ln>
          </p:spPr>
        </p:pic>
        <p:pic>
          <p:nvPicPr>
            <p:cNvPr id="390" name="Google Shape;390;p55"/>
            <p:cNvPicPr preferRelativeResize="0"/>
            <p:nvPr/>
          </p:nvPicPr>
          <p:blipFill rotWithShape="1">
            <a:blip r:embed="rId4">
              <a:alphaModFix/>
            </a:blip>
            <a:srcRect b="92796" l="120" r="-120" t="0"/>
            <a:stretch/>
          </p:blipFill>
          <p:spPr>
            <a:xfrm>
              <a:off x="9950" y="3759992"/>
              <a:ext cx="6013473" cy="279275"/>
            </a:xfrm>
            <a:prstGeom prst="rect">
              <a:avLst/>
            </a:prstGeom>
            <a:noFill/>
            <a:ln>
              <a:noFill/>
            </a:ln>
          </p:spPr>
        </p:pic>
      </p:grpSp>
      <p:sp>
        <p:nvSpPr>
          <p:cNvPr id="391" name="Google Shape;391;p5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Implementation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56"/>
          <p:cNvPicPr preferRelativeResize="0"/>
          <p:nvPr/>
        </p:nvPicPr>
        <p:blipFill rotWithShape="1">
          <a:blip r:embed="rId3">
            <a:alphaModFix/>
          </a:blip>
          <a:srcRect b="6367" l="120" r="-120" t="0"/>
          <a:stretch/>
        </p:blipFill>
        <p:spPr>
          <a:xfrm>
            <a:off x="1565263" y="1071317"/>
            <a:ext cx="6013473" cy="3630087"/>
          </a:xfrm>
          <a:prstGeom prst="rect">
            <a:avLst/>
          </a:prstGeom>
          <a:noFill/>
          <a:ln>
            <a:noFill/>
          </a:ln>
        </p:spPr>
      </p:pic>
      <p:sp>
        <p:nvSpPr>
          <p:cNvPr id="398" name="Google Shape;39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Implementation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a:t>
            </a:r>
            <a:endParaRPr/>
          </a:p>
        </p:txBody>
      </p:sp>
      <p:sp>
        <p:nvSpPr>
          <p:cNvPr id="404" name="Google Shape;40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57"/>
          <p:cNvPicPr preferRelativeResize="0"/>
          <p:nvPr/>
        </p:nvPicPr>
        <p:blipFill>
          <a:blip r:embed="rId3">
            <a:alphaModFix/>
          </a:blip>
          <a:stretch>
            <a:fillRect/>
          </a:stretch>
        </p:blipFill>
        <p:spPr>
          <a:xfrm>
            <a:off x="2578000" y="1152475"/>
            <a:ext cx="4343400" cy="1371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a:t>
            </a:r>
            <a:endParaRPr/>
          </a:p>
        </p:txBody>
      </p:sp>
      <p:pic>
        <p:nvPicPr>
          <p:cNvPr id="412" name="Google Shape;412;p58"/>
          <p:cNvPicPr preferRelativeResize="0"/>
          <p:nvPr/>
        </p:nvPicPr>
        <p:blipFill>
          <a:blip r:embed="rId3">
            <a:alphaModFix/>
          </a:blip>
          <a:stretch>
            <a:fillRect/>
          </a:stretch>
        </p:blipFill>
        <p:spPr>
          <a:xfrm>
            <a:off x="624781" y="0"/>
            <a:ext cx="7533789"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Euclidean</a:t>
            </a:r>
            <a:endParaRPr/>
          </a:p>
        </p:txBody>
      </p:sp>
      <p:sp>
        <p:nvSpPr>
          <p:cNvPr id="418" name="Google Shape;41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59"/>
          <p:cNvPicPr preferRelativeResize="0"/>
          <p:nvPr/>
        </p:nvPicPr>
        <p:blipFill>
          <a:blip r:embed="rId3">
            <a:alphaModFix/>
          </a:blip>
          <a:stretch>
            <a:fillRect/>
          </a:stretch>
        </p:blipFill>
        <p:spPr>
          <a:xfrm>
            <a:off x="0" y="1152479"/>
            <a:ext cx="9143998" cy="1221441"/>
          </a:xfrm>
          <a:prstGeom prst="rect">
            <a:avLst/>
          </a:prstGeom>
          <a:noFill/>
          <a:ln>
            <a:noFill/>
          </a:ln>
        </p:spPr>
      </p:pic>
      <p:pic>
        <p:nvPicPr>
          <p:cNvPr id="420" name="Google Shape;420;p59"/>
          <p:cNvPicPr preferRelativeResize="0"/>
          <p:nvPr/>
        </p:nvPicPr>
        <p:blipFill>
          <a:blip r:embed="rId4">
            <a:alphaModFix/>
          </a:blip>
          <a:stretch>
            <a:fillRect/>
          </a:stretch>
        </p:blipFill>
        <p:spPr>
          <a:xfrm>
            <a:off x="3118663" y="2571750"/>
            <a:ext cx="2906675" cy="2362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Data Filtering (1)</a:t>
            </a:r>
            <a:endParaRPr/>
          </a:p>
        </p:txBody>
      </p:sp>
      <p:sp>
        <p:nvSpPr>
          <p:cNvPr id="426" name="Google Shape;42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60"/>
          <p:cNvPicPr preferRelativeResize="0"/>
          <p:nvPr/>
        </p:nvPicPr>
        <p:blipFill>
          <a:blip r:embed="rId3">
            <a:alphaModFix/>
          </a:blip>
          <a:stretch>
            <a:fillRect/>
          </a:stretch>
        </p:blipFill>
        <p:spPr>
          <a:xfrm>
            <a:off x="2154423" y="1000800"/>
            <a:ext cx="4543802" cy="4142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Data Filtering (2) </a:t>
            </a:r>
            <a:endParaRPr/>
          </a:p>
        </p:txBody>
      </p:sp>
      <p:sp>
        <p:nvSpPr>
          <p:cNvPr id="433" name="Google Shape;43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61"/>
          <p:cNvPicPr preferRelativeResize="0"/>
          <p:nvPr/>
        </p:nvPicPr>
        <p:blipFill>
          <a:blip r:embed="rId3">
            <a:alphaModFix/>
          </a:blip>
          <a:stretch>
            <a:fillRect/>
          </a:stretch>
        </p:blipFill>
        <p:spPr>
          <a:xfrm>
            <a:off x="836800" y="1380150"/>
            <a:ext cx="7196524" cy="192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Anime Dataset</a:t>
            </a:r>
            <a:endParaRPr/>
          </a:p>
        </p:txBody>
      </p:sp>
      <p:pic>
        <p:nvPicPr>
          <p:cNvPr id="87" name="Google Shape;87;p17"/>
          <p:cNvPicPr preferRelativeResize="0"/>
          <p:nvPr/>
        </p:nvPicPr>
        <p:blipFill>
          <a:blip r:embed="rId3">
            <a:alphaModFix/>
          </a:blip>
          <a:stretch>
            <a:fillRect/>
          </a:stretch>
        </p:blipFill>
        <p:spPr>
          <a:xfrm>
            <a:off x="3980000" y="445025"/>
            <a:ext cx="4717201" cy="4698474"/>
          </a:xfrm>
          <a:prstGeom prst="rect">
            <a:avLst/>
          </a:prstGeom>
          <a:noFill/>
          <a:ln>
            <a:noFill/>
          </a:ln>
        </p:spPr>
      </p:pic>
      <p:sp>
        <p:nvSpPr>
          <p:cNvPr id="88" name="Google Shape;88;p17"/>
          <p:cNvSpPr txBox="1"/>
          <p:nvPr>
            <p:ph idx="1" type="body"/>
          </p:nvPr>
        </p:nvSpPr>
        <p:spPr>
          <a:xfrm>
            <a:off x="427300" y="1152475"/>
            <a:ext cx="30807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342900" lvl="0" marL="457200" rtl="0" algn="l">
              <a:spcBef>
                <a:spcPts val="1600"/>
              </a:spcBef>
              <a:spcAft>
                <a:spcPts val="0"/>
              </a:spcAft>
              <a:buClr>
                <a:schemeClr val="dk1"/>
              </a:buClr>
              <a:buSzPts val="1800"/>
              <a:buFont typeface="Oswald"/>
              <a:buChar char="●"/>
            </a:pPr>
            <a:r>
              <a:rPr lang="en">
                <a:solidFill>
                  <a:schemeClr val="dk1"/>
                </a:solidFill>
                <a:latin typeface="Oswald"/>
                <a:ea typeface="Oswald"/>
                <a:cs typeface="Oswald"/>
                <a:sym typeface="Oswald"/>
              </a:rPr>
              <a:t>73,516 users, 12,294 anime</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~4 millions entries</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Rating:  -1 to 10</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Modeling (1)</a:t>
            </a:r>
            <a:endParaRPr/>
          </a:p>
        </p:txBody>
      </p:sp>
      <p:sp>
        <p:nvSpPr>
          <p:cNvPr id="440" name="Google Shape;44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62"/>
          <p:cNvPicPr preferRelativeResize="0"/>
          <p:nvPr/>
        </p:nvPicPr>
        <p:blipFill>
          <a:blip r:embed="rId3">
            <a:alphaModFix/>
          </a:blip>
          <a:stretch>
            <a:fillRect/>
          </a:stretch>
        </p:blipFill>
        <p:spPr>
          <a:xfrm>
            <a:off x="2582949" y="1034600"/>
            <a:ext cx="4442426" cy="4108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Modeling (2)</a:t>
            </a:r>
            <a:endParaRPr/>
          </a:p>
        </p:txBody>
      </p:sp>
      <p:sp>
        <p:nvSpPr>
          <p:cNvPr id="447" name="Google Shape;44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63"/>
          <p:cNvPicPr preferRelativeResize="0"/>
          <p:nvPr/>
        </p:nvPicPr>
        <p:blipFill>
          <a:blip r:embed="rId3">
            <a:alphaModFix/>
          </a:blip>
          <a:stretch>
            <a:fillRect/>
          </a:stretch>
        </p:blipFill>
        <p:spPr>
          <a:xfrm>
            <a:off x="2416725" y="943300"/>
            <a:ext cx="4148276" cy="4200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Pearson Results (1)</a:t>
            </a:r>
            <a:endParaRPr/>
          </a:p>
        </p:txBody>
      </p:sp>
      <p:sp>
        <p:nvSpPr>
          <p:cNvPr id="454" name="Google Shape;454;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5" name="Google Shape;455;p64"/>
          <p:cNvPicPr preferRelativeResize="0"/>
          <p:nvPr/>
        </p:nvPicPr>
        <p:blipFill>
          <a:blip r:embed="rId3">
            <a:alphaModFix/>
          </a:blip>
          <a:stretch>
            <a:fillRect/>
          </a:stretch>
        </p:blipFill>
        <p:spPr>
          <a:xfrm>
            <a:off x="821588" y="1696826"/>
            <a:ext cx="7500826" cy="1711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1" name="Google Shape;461;p6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Pearson Results (2)</a:t>
            </a:r>
            <a:endParaRPr/>
          </a:p>
        </p:txBody>
      </p:sp>
      <p:pic>
        <p:nvPicPr>
          <p:cNvPr id="462" name="Google Shape;462;p65"/>
          <p:cNvPicPr preferRelativeResize="0"/>
          <p:nvPr/>
        </p:nvPicPr>
        <p:blipFill>
          <a:blip r:embed="rId3">
            <a:alphaModFix/>
          </a:blip>
          <a:stretch>
            <a:fillRect/>
          </a:stretch>
        </p:blipFill>
        <p:spPr>
          <a:xfrm>
            <a:off x="1693075" y="2005178"/>
            <a:ext cx="5757851" cy="210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Euclidean Results (3)</a:t>
            </a:r>
            <a:endParaRPr/>
          </a:p>
        </p:txBody>
      </p:sp>
      <p:sp>
        <p:nvSpPr>
          <p:cNvPr id="468" name="Google Shape;46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9" name="Google Shape;469;p66"/>
          <p:cNvPicPr preferRelativeResize="0"/>
          <p:nvPr/>
        </p:nvPicPr>
        <p:blipFill>
          <a:blip r:embed="rId3">
            <a:alphaModFix/>
          </a:blip>
          <a:stretch>
            <a:fillRect/>
          </a:stretch>
        </p:blipFill>
        <p:spPr>
          <a:xfrm>
            <a:off x="821588" y="1696826"/>
            <a:ext cx="7500826" cy="1711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Implementation - Euclidean Results (4)</a:t>
            </a:r>
            <a:endParaRPr/>
          </a:p>
        </p:txBody>
      </p:sp>
      <p:sp>
        <p:nvSpPr>
          <p:cNvPr id="475" name="Google Shape;475;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8"/>
          <p:cNvSpPr txBox="1"/>
          <p:nvPr>
            <p:ph type="title"/>
          </p:nvPr>
        </p:nvSpPr>
        <p:spPr>
          <a:xfrm>
            <a:off x="311700" y="32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a:t>
            </a:r>
            <a:endParaRPr b="1" sz="2400"/>
          </a:p>
        </p:txBody>
      </p:sp>
      <p:sp>
        <p:nvSpPr>
          <p:cNvPr id="481" name="Google Shape;481;p68"/>
          <p:cNvSpPr txBox="1"/>
          <p:nvPr>
            <p:ph idx="1" type="body"/>
          </p:nvPr>
        </p:nvSpPr>
        <p:spPr>
          <a:xfrm>
            <a:off x="2146475" y="381375"/>
            <a:ext cx="4846200" cy="84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dk1"/>
                </a:solidFill>
                <a:latin typeface="Oswald"/>
                <a:ea typeface="Oswald"/>
                <a:cs typeface="Oswald"/>
                <a:sym typeface="Oswald"/>
              </a:rPr>
              <a:t>Benchmark*</a:t>
            </a:r>
            <a:endParaRPr/>
          </a:p>
        </p:txBody>
      </p:sp>
      <p:graphicFrame>
        <p:nvGraphicFramePr>
          <p:cNvPr id="482" name="Google Shape;482;p68"/>
          <p:cNvGraphicFramePr/>
          <p:nvPr/>
        </p:nvGraphicFramePr>
        <p:xfrm>
          <a:off x="1791325" y="944813"/>
          <a:ext cx="3000000" cy="3000000"/>
        </p:xfrm>
        <a:graphic>
          <a:graphicData uri="http://schemas.openxmlformats.org/drawingml/2006/table">
            <a:tbl>
              <a:tblPr>
                <a:noFill/>
                <a:tableStyleId>{763CAE71-5F60-49CE-B80C-6BC319E74379}</a:tableStyleId>
              </a:tblPr>
              <a:tblGrid>
                <a:gridCol w="1733575"/>
                <a:gridCol w="920550"/>
                <a:gridCol w="975150"/>
                <a:gridCol w="1678975"/>
              </a:tblGrid>
              <a:tr h="341650">
                <a:tc>
                  <a:txBody>
                    <a:bodyPr>
                      <a:noAutofit/>
                    </a:bodyPr>
                    <a:lstStyle/>
                    <a:p>
                      <a:pPr indent="0" lvl="0" marL="0" rtl="0" algn="ctr">
                        <a:spcBef>
                          <a:spcPts val="0"/>
                        </a:spcBef>
                        <a:spcAft>
                          <a:spcPts val="0"/>
                        </a:spcAft>
                        <a:buNone/>
                      </a:pPr>
                      <a:r>
                        <a:rPr b="1" lang="en"/>
                        <a:t>Algorithm</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a:t>RMSE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a:t>MAE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a:t>Runtime (hour)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SVD</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1.065</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0.798</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0:09:41</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NMF</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2.884</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2.672</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0:10:07</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Slope One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1.148</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0.868</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0:07:26</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k-NN Basic</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1.135</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0.849</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2:05:32</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Centered k-NN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1.128</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0.856</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2:06:43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k-NN Baseline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1.113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0.840</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2:08:23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Co-Clustering</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1.138</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0.863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0:04:55</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Baseline</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1.153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0.875</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0:01:23</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41650">
                <a:tc>
                  <a:txBody>
                    <a:bodyPr>
                      <a:noAutofit/>
                    </a:bodyPr>
                    <a:lstStyle/>
                    <a:p>
                      <a:pPr indent="0" lvl="0" marL="0" rtl="0" algn="ctr">
                        <a:spcBef>
                          <a:spcPts val="0"/>
                        </a:spcBef>
                        <a:spcAft>
                          <a:spcPts val="0"/>
                        </a:spcAft>
                        <a:buNone/>
                      </a:pPr>
                      <a:r>
                        <a:rPr lang="en" sz="1200"/>
                        <a:t>Random</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2.045</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1.621</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lang="en" sz="1200"/>
                        <a:t>0:00:56</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483" name="Google Shape;483;p68"/>
          <p:cNvSpPr txBox="1"/>
          <p:nvPr/>
        </p:nvSpPr>
        <p:spPr>
          <a:xfrm>
            <a:off x="1302825" y="4654350"/>
            <a:ext cx="73407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*Run on a PC with Intel Core i5 7th gen (2.5 GHz), 8G RAM, and GPU: GTX 1070ti</a:t>
            </a:r>
            <a:endParaRPr>
              <a:solidFill>
                <a:srgbClr val="FFFFFF"/>
              </a:solidFill>
              <a:latin typeface="Average"/>
              <a:ea typeface="Average"/>
              <a:cs typeface="Average"/>
              <a:sym typeface="Averag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rPr>
              <a:t>Prediction from SVD algorithm of </a:t>
            </a:r>
            <a:endParaRPr b="1" sz="2400">
              <a:solidFill>
                <a:srgbClr val="FFFFFF"/>
              </a:solidFill>
            </a:endParaRPr>
          </a:p>
          <a:p>
            <a:pPr indent="0" lvl="0" marL="0" rtl="0" algn="ctr">
              <a:lnSpc>
                <a:spcPct val="115000"/>
              </a:lnSpc>
              <a:spcBef>
                <a:spcPts val="1600"/>
              </a:spcBef>
              <a:spcAft>
                <a:spcPts val="1600"/>
              </a:spcAft>
              <a:buNone/>
            </a:pPr>
            <a:r>
              <a:rPr b="1" lang="en" sz="2400">
                <a:solidFill>
                  <a:srgbClr val="FFFFFF"/>
                </a:solidFill>
              </a:rPr>
              <a:t>the top ten recommended anime for user_id = 1</a:t>
            </a:r>
            <a:endParaRPr b="1" sz="2400"/>
          </a:p>
        </p:txBody>
      </p:sp>
      <p:pic>
        <p:nvPicPr>
          <p:cNvPr id="489" name="Google Shape;489;p69"/>
          <p:cNvPicPr preferRelativeResize="0"/>
          <p:nvPr/>
        </p:nvPicPr>
        <p:blipFill rotWithShape="1">
          <a:blip r:embed="rId3">
            <a:alphaModFix/>
          </a:blip>
          <a:srcRect b="0" l="1188" r="48886" t="0"/>
          <a:stretch/>
        </p:blipFill>
        <p:spPr>
          <a:xfrm>
            <a:off x="239475" y="1567100"/>
            <a:ext cx="3973474" cy="2480200"/>
          </a:xfrm>
          <a:prstGeom prst="rect">
            <a:avLst/>
          </a:prstGeom>
          <a:noFill/>
          <a:ln>
            <a:noFill/>
          </a:ln>
        </p:spPr>
      </p:pic>
      <p:pic>
        <p:nvPicPr>
          <p:cNvPr id="490" name="Google Shape;490;p69"/>
          <p:cNvPicPr preferRelativeResize="0"/>
          <p:nvPr/>
        </p:nvPicPr>
        <p:blipFill rotWithShape="1">
          <a:blip r:embed="rId4">
            <a:alphaModFix/>
          </a:blip>
          <a:srcRect b="0" l="0" r="9115" t="0"/>
          <a:stretch/>
        </p:blipFill>
        <p:spPr>
          <a:xfrm>
            <a:off x="4357325" y="1567100"/>
            <a:ext cx="4706150" cy="3295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a:t>
            </a:r>
            <a:r>
              <a:rPr lang="en"/>
              <a:t>Future work</a:t>
            </a:r>
            <a:endParaRPr/>
          </a:p>
        </p:txBody>
      </p:sp>
      <p:sp>
        <p:nvSpPr>
          <p:cNvPr id="496" name="Google Shape;496;p70"/>
          <p:cNvSpPr txBox="1"/>
          <p:nvPr>
            <p:ph idx="1" type="body"/>
          </p:nvPr>
        </p:nvSpPr>
        <p:spPr>
          <a:xfrm>
            <a:off x="442525" y="1152475"/>
            <a:ext cx="3585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latin typeface="Oswald"/>
                <a:ea typeface="Oswald"/>
                <a:cs typeface="Oswald"/>
                <a:sym typeface="Oswald"/>
              </a:rPr>
              <a:t>Data visualization</a:t>
            </a:r>
            <a:endParaRPr>
              <a:solidFill>
                <a:schemeClr val="dk1"/>
              </a:solidFill>
              <a:latin typeface="Oswald"/>
              <a:ea typeface="Oswald"/>
              <a:cs typeface="Oswald"/>
              <a:sym typeface="Oswald"/>
            </a:endParaRPr>
          </a:p>
          <a:p>
            <a:pPr indent="-342900" lvl="0" marL="457200" rtl="0" algn="l">
              <a:spcBef>
                <a:spcPts val="0"/>
              </a:spcBef>
              <a:spcAft>
                <a:spcPts val="0"/>
              </a:spcAft>
              <a:buSzPts val="1800"/>
              <a:buChar char="-"/>
            </a:pPr>
            <a:r>
              <a:rPr lang="en">
                <a:solidFill>
                  <a:schemeClr val="dk1"/>
                </a:solidFill>
                <a:latin typeface="Oswald"/>
                <a:ea typeface="Oswald"/>
                <a:cs typeface="Oswald"/>
                <a:sym typeface="Oswald"/>
              </a:rPr>
              <a:t>Data cleaning</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Model selection</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Benchmark</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Best RMSE : SVD</a:t>
            </a:r>
            <a:endParaRPr sz="1800">
              <a:solidFill>
                <a:schemeClr val="dk1"/>
              </a:solidFill>
              <a:latin typeface="Oswald"/>
              <a:ea typeface="Oswald"/>
              <a:cs typeface="Oswald"/>
              <a:sym typeface="Oswald"/>
            </a:endParaRPr>
          </a:p>
          <a:p>
            <a:pPr indent="-342900" lvl="1" marL="914400" rtl="0" algn="l">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Best MAE : SVD</a:t>
            </a:r>
            <a:endParaRPr sz="1800">
              <a:solidFill>
                <a:schemeClr val="dk1"/>
              </a:solidFill>
              <a:latin typeface="Oswald"/>
              <a:ea typeface="Oswald"/>
              <a:cs typeface="Oswald"/>
              <a:sym typeface="Oswald"/>
            </a:endParaRPr>
          </a:p>
        </p:txBody>
      </p:sp>
      <p:sp>
        <p:nvSpPr>
          <p:cNvPr id="497" name="Google Shape;497;p70"/>
          <p:cNvSpPr txBox="1"/>
          <p:nvPr>
            <p:ph idx="1" type="body"/>
          </p:nvPr>
        </p:nvSpPr>
        <p:spPr>
          <a:xfrm>
            <a:off x="4027825" y="1152475"/>
            <a:ext cx="4041900" cy="151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latin typeface="Oswald"/>
                <a:ea typeface="Oswald"/>
                <a:cs typeface="Oswald"/>
                <a:sym typeface="Oswald"/>
              </a:rPr>
              <a:t>Cooperate</a:t>
            </a:r>
            <a:r>
              <a:rPr lang="en">
                <a:solidFill>
                  <a:schemeClr val="dk1"/>
                </a:solidFill>
                <a:latin typeface="Oswald"/>
                <a:ea typeface="Oswald"/>
                <a:cs typeface="Oswald"/>
                <a:sym typeface="Oswald"/>
              </a:rPr>
              <a:t> more available data</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Type: movie, TV, OVA, etc. </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Number of episodes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Implicit user data</a:t>
            </a:r>
            <a:endParaRPr>
              <a:solidFill>
                <a:schemeClr val="dk1"/>
              </a:solidFill>
              <a:latin typeface="Oswald"/>
              <a:ea typeface="Oswald"/>
              <a:cs typeface="Oswald"/>
              <a:sym typeface="Oswald"/>
            </a:endParaRPr>
          </a:p>
          <a:p>
            <a:pPr indent="-317500" lvl="2" marL="13716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Watch but unrate</a:t>
            </a:r>
            <a:endParaRPr>
              <a:solidFill>
                <a:schemeClr val="dk1"/>
              </a:solidFill>
              <a:latin typeface="Oswald"/>
              <a:ea typeface="Oswald"/>
              <a:cs typeface="Oswald"/>
              <a:sym typeface="Oswald"/>
            </a:endParaRPr>
          </a:p>
        </p:txBody>
      </p:sp>
      <p:cxnSp>
        <p:nvCxnSpPr>
          <p:cNvPr id="498" name="Google Shape;498;p70"/>
          <p:cNvCxnSpPr/>
          <p:nvPr/>
        </p:nvCxnSpPr>
        <p:spPr>
          <a:xfrm>
            <a:off x="4027825" y="1152475"/>
            <a:ext cx="14400" cy="3166500"/>
          </a:xfrm>
          <a:prstGeom prst="straightConnector1">
            <a:avLst/>
          </a:prstGeom>
          <a:noFill/>
          <a:ln cap="flat" cmpd="sng" w="114300">
            <a:solidFill>
              <a:srgbClr val="FFFFFF"/>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504" name="Google Shape;504;p71"/>
          <p:cNvSpPr txBox="1"/>
          <p:nvPr>
            <p:ph idx="1" type="body"/>
          </p:nvPr>
        </p:nvSpPr>
        <p:spPr>
          <a:xfrm>
            <a:off x="241950" y="1152475"/>
            <a:ext cx="8209500" cy="3416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400">
              <a:solidFill>
                <a:schemeClr val="dk1"/>
              </a:solidFill>
              <a:latin typeface="Oswald"/>
              <a:ea typeface="Oswald"/>
              <a:cs typeface="Oswald"/>
              <a:sym typeface="Oswald"/>
            </a:endParaRPr>
          </a:p>
          <a:p>
            <a:pPr indent="457200" lvl="0" marL="457200" marR="0" rtl="0" algn="l">
              <a:lnSpc>
                <a:spcPct val="115000"/>
              </a:lnSpc>
              <a:spcBef>
                <a:spcPts val="0"/>
              </a:spcBef>
              <a:spcAft>
                <a:spcPts val="0"/>
              </a:spcAft>
              <a:buNone/>
            </a:pPr>
            <a:r>
              <a:rPr lang="en" sz="1400">
                <a:solidFill>
                  <a:schemeClr val="dk1"/>
                </a:solidFill>
                <a:latin typeface="Oswald"/>
                <a:ea typeface="Oswald"/>
                <a:cs typeface="Oswald"/>
                <a:sym typeface="Oswald"/>
              </a:rPr>
              <a:t>We would like to thank </a:t>
            </a:r>
            <a:r>
              <a:rPr b="1" lang="en" sz="1400">
                <a:solidFill>
                  <a:schemeClr val="dk1"/>
                </a:solidFill>
                <a:latin typeface="Oswald"/>
                <a:ea typeface="Oswald"/>
                <a:cs typeface="Oswald"/>
                <a:sym typeface="Oswald"/>
              </a:rPr>
              <a:t>Professor Gu</a:t>
            </a:r>
            <a:r>
              <a:rPr lang="en" sz="1400">
                <a:solidFill>
                  <a:schemeClr val="dk1"/>
                </a:solidFill>
                <a:latin typeface="Oswald"/>
                <a:ea typeface="Oswald"/>
                <a:cs typeface="Oswald"/>
                <a:sym typeface="Oswald"/>
              </a:rPr>
              <a:t> for providing us </a:t>
            </a:r>
            <a:r>
              <a:rPr b="1" lang="en" sz="1400">
                <a:solidFill>
                  <a:schemeClr val="dk1"/>
                </a:solidFill>
                <a:latin typeface="Oswald"/>
                <a:ea typeface="Oswald"/>
                <a:cs typeface="Oswald"/>
                <a:sym typeface="Oswald"/>
              </a:rPr>
              <a:t>BIG knowledge </a:t>
            </a:r>
            <a:r>
              <a:rPr lang="en" sz="1400">
                <a:solidFill>
                  <a:schemeClr val="dk1"/>
                </a:solidFill>
                <a:latin typeface="Oswald"/>
                <a:ea typeface="Oswald"/>
                <a:cs typeface="Oswald"/>
                <a:sym typeface="Oswald"/>
              </a:rPr>
              <a:t>on this Big Data class. Without her, we simply would not be able to complete this project and learn so much in such a small period of time. </a:t>
            </a:r>
            <a:endParaRPr sz="1400">
              <a:solidFill>
                <a:schemeClr val="dk1"/>
              </a:solidFill>
              <a:latin typeface="Oswald"/>
              <a:ea typeface="Oswald"/>
              <a:cs typeface="Oswald"/>
              <a:sym typeface="Oswald"/>
            </a:endParaRPr>
          </a:p>
          <a:p>
            <a:pPr indent="0" lvl="0" marL="457200" marR="0" rtl="0" algn="l">
              <a:lnSpc>
                <a:spcPct val="115000"/>
              </a:lnSpc>
              <a:spcBef>
                <a:spcPts val="1600"/>
              </a:spcBef>
              <a:spcAft>
                <a:spcPts val="0"/>
              </a:spcAft>
              <a:buNone/>
            </a:pPr>
            <a:r>
              <a:rPr lang="en" sz="1400">
                <a:solidFill>
                  <a:schemeClr val="dk1"/>
                </a:solidFill>
                <a:latin typeface="Oswald"/>
                <a:ea typeface="Oswald"/>
                <a:cs typeface="Oswald"/>
                <a:sym typeface="Oswald"/>
              </a:rPr>
              <a:t>	We are thankful for Mek and Yai, our Thai friends who gave us advices throughout the project. Without them, we would not be able to accomplish this much in the project.</a:t>
            </a:r>
            <a:endParaRPr sz="1400">
              <a:solidFill>
                <a:schemeClr val="dk1"/>
              </a:solidFill>
              <a:latin typeface="Oswald"/>
              <a:ea typeface="Oswald"/>
              <a:cs typeface="Oswald"/>
              <a:sym typeface="Oswald"/>
            </a:endParaRPr>
          </a:p>
          <a:p>
            <a:pPr indent="0" lvl="0" marL="457200" marR="0" rtl="0" algn="l">
              <a:lnSpc>
                <a:spcPct val="115000"/>
              </a:lnSpc>
              <a:spcBef>
                <a:spcPts val="1600"/>
              </a:spcBef>
              <a:spcAft>
                <a:spcPts val="0"/>
              </a:spcAft>
              <a:buNone/>
            </a:pPr>
            <a:r>
              <a:rPr lang="en" sz="1400">
                <a:solidFill>
                  <a:schemeClr val="dk1"/>
                </a:solidFill>
                <a:latin typeface="Oswald"/>
                <a:ea typeface="Oswald"/>
                <a:cs typeface="Oswald"/>
                <a:sym typeface="Oswald"/>
              </a:rPr>
              <a:t>	We also want to thank Chelsea and Alireza for listening to our project and taking the class with us. Without them, we would be lonely and have less fun in the class.</a:t>
            </a:r>
            <a:endParaRPr sz="1400">
              <a:solidFill>
                <a:schemeClr val="dk1"/>
              </a:solidFill>
              <a:latin typeface="Oswald"/>
              <a:ea typeface="Oswald"/>
              <a:cs typeface="Oswald"/>
              <a:sym typeface="Oswald"/>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Anime Dataset</a:t>
            </a:r>
            <a:endParaRPr/>
          </a:p>
        </p:txBody>
      </p:sp>
      <p:sp>
        <p:nvSpPr>
          <p:cNvPr id="94" name="Google Shape;94;p18"/>
          <p:cNvSpPr txBox="1"/>
          <p:nvPr>
            <p:ph idx="1" type="body"/>
          </p:nvPr>
        </p:nvSpPr>
        <p:spPr>
          <a:xfrm>
            <a:off x="427300" y="1076275"/>
            <a:ext cx="24498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0" lvl="0" marL="0" rtl="0" algn="l">
              <a:lnSpc>
                <a:spcPct val="100000"/>
              </a:lnSpc>
              <a:spcBef>
                <a:spcPts val="1600"/>
              </a:spcBef>
              <a:spcAft>
                <a:spcPts val="0"/>
              </a:spcAft>
              <a:buNone/>
            </a:pPr>
            <a:r>
              <a:rPr lang="en">
                <a:solidFill>
                  <a:schemeClr val="dk1"/>
                </a:solidFill>
                <a:latin typeface="Oswald"/>
                <a:ea typeface="Oswald"/>
                <a:cs typeface="Oswald"/>
                <a:sym typeface="Oswald"/>
              </a:rPr>
              <a:t>Anime.csv</a:t>
            </a:r>
            <a:endParaRPr>
              <a:solidFill>
                <a:schemeClr val="dk1"/>
              </a:solidFill>
              <a:latin typeface="Oswald"/>
              <a:ea typeface="Oswald"/>
              <a:cs typeface="Oswald"/>
              <a:sym typeface="Oswald"/>
            </a:endParaRPr>
          </a:p>
          <a:p>
            <a:pPr indent="-317500" lvl="0" marL="457200" rtl="0" algn="l">
              <a:spcBef>
                <a:spcPts val="1600"/>
              </a:spcBef>
              <a:spcAft>
                <a:spcPts val="0"/>
              </a:spcAft>
              <a:buClr>
                <a:schemeClr val="dk1"/>
              </a:buClr>
              <a:buSzPts val="1400"/>
              <a:buFont typeface="Oswald"/>
              <a:buChar char="●"/>
            </a:pPr>
            <a:r>
              <a:rPr lang="en" sz="1400">
                <a:solidFill>
                  <a:schemeClr val="dk1"/>
                </a:solidFill>
                <a:latin typeface="Oswald"/>
                <a:ea typeface="Oswald"/>
                <a:cs typeface="Oswald"/>
                <a:sym typeface="Oswald"/>
              </a:rPr>
              <a:t>Anime </a:t>
            </a:r>
            <a:r>
              <a:rPr lang="en" sz="1400">
                <a:solidFill>
                  <a:schemeClr val="dk1"/>
                </a:solidFill>
                <a:latin typeface="Oswald"/>
                <a:ea typeface="Oswald"/>
                <a:cs typeface="Oswald"/>
                <a:sym typeface="Oswald"/>
              </a:rPr>
              <a:t>Id</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Name</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Genre</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Type</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Episodes</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Rating</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members</a:t>
            </a:r>
            <a:endParaRPr sz="1400">
              <a:solidFill>
                <a:schemeClr val="dk1"/>
              </a:solidFill>
              <a:latin typeface="Oswald"/>
              <a:ea typeface="Oswald"/>
              <a:cs typeface="Oswald"/>
              <a:sym typeface="Oswald"/>
            </a:endParaRPr>
          </a:p>
        </p:txBody>
      </p:sp>
      <p:sp>
        <p:nvSpPr>
          <p:cNvPr id="95" name="Google Shape;95;p18"/>
          <p:cNvSpPr txBox="1"/>
          <p:nvPr>
            <p:ph idx="1" type="body"/>
          </p:nvPr>
        </p:nvSpPr>
        <p:spPr>
          <a:xfrm>
            <a:off x="5380300" y="1076275"/>
            <a:ext cx="24498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Oswald"/>
              <a:ea typeface="Oswald"/>
              <a:cs typeface="Oswald"/>
              <a:sym typeface="Oswald"/>
            </a:endParaRPr>
          </a:p>
          <a:p>
            <a:pPr indent="0" lvl="0" marL="0" rtl="0" algn="l">
              <a:lnSpc>
                <a:spcPct val="100000"/>
              </a:lnSpc>
              <a:spcBef>
                <a:spcPts val="1600"/>
              </a:spcBef>
              <a:spcAft>
                <a:spcPts val="0"/>
              </a:spcAft>
              <a:buNone/>
            </a:pPr>
            <a:r>
              <a:rPr lang="en">
                <a:solidFill>
                  <a:schemeClr val="dk1"/>
                </a:solidFill>
                <a:latin typeface="Oswald"/>
                <a:ea typeface="Oswald"/>
                <a:cs typeface="Oswald"/>
                <a:sym typeface="Oswald"/>
              </a:rPr>
              <a:t>Rating.csv</a:t>
            </a:r>
            <a:endParaRPr>
              <a:solidFill>
                <a:schemeClr val="dk1"/>
              </a:solidFill>
              <a:latin typeface="Oswald"/>
              <a:ea typeface="Oswald"/>
              <a:cs typeface="Oswald"/>
              <a:sym typeface="Oswald"/>
            </a:endParaRPr>
          </a:p>
          <a:p>
            <a:pPr indent="-317500" lvl="0" marL="457200" rtl="0" algn="l">
              <a:spcBef>
                <a:spcPts val="1600"/>
              </a:spcBef>
              <a:spcAft>
                <a:spcPts val="0"/>
              </a:spcAft>
              <a:buClr>
                <a:schemeClr val="dk1"/>
              </a:buClr>
              <a:buSzPts val="1400"/>
              <a:buFont typeface="Oswald"/>
              <a:buChar char="●"/>
            </a:pPr>
            <a:r>
              <a:rPr lang="en" sz="1400">
                <a:solidFill>
                  <a:schemeClr val="dk1"/>
                </a:solidFill>
                <a:latin typeface="Oswald"/>
                <a:ea typeface="Oswald"/>
                <a:cs typeface="Oswald"/>
                <a:sym typeface="Oswald"/>
              </a:rPr>
              <a:t>User </a:t>
            </a:r>
            <a:r>
              <a:rPr lang="en" sz="1400">
                <a:solidFill>
                  <a:schemeClr val="dk1"/>
                </a:solidFill>
                <a:latin typeface="Oswald"/>
                <a:ea typeface="Oswald"/>
                <a:cs typeface="Oswald"/>
                <a:sym typeface="Oswald"/>
              </a:rPr>
              <a:t>Id</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Anime id</a:t>
            </a:r>
            <a:endParaRPr sz="1400">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sz="1400">
                <a:solidFill>
                  <a:schemeClr val="dk1"/>
                </a:solidFill>
                <a:latin typeface="Oswald"/>
                <a:ea typeface="Oswald"/>
                <a:cs typeface="Oswald"/>
                <a:sym typeface="Oswald"/>
              </a:rPr>
              <a:t>Rating</a:t>
            </a:r>
            <a:endParaRPr sz="1400">
              <a:solidFill>
                <a:schemeClr val="dk1"/>
              </a:solidFill>
              <a:latin typeface="Oswald"/>
              <a:ea typeface="Oswald"/>
              <a:cs typeface="Oswald"/>
              <a:sym typeface="Oswald"/>
            </a:endParaRPr>
          </a:p>
        </p:txBody>
      </p:sp>
      <p:pic>
        <p:nvPicPr>
          <p:cNvPr id="96" name="Google Shape;96;p18"/>
          <p:cNvPicPr preferRelativeResize="0"/>
          <p:nvPr/>
        </p:nvPicPr>
        <p:blipFill>
          <a:blip r:embed="rId3">
            <a:alphaModFix/>
          </a:blip>
          <a:stretch>
            <a:fillRect/>
          </a:stretch>
        </p:blipFill>
        <p:spPr>
          <a:xfrm>
            <a:off x="2024350" y="1684000"/>
            <a:ext cx="2718697" cy="2682924"/>
          </a:xfrm>
          <a:prstGeom prst="rect">
            <a:avLst/>
          </a:prstGeom>
          <a:noFill/>
          <a:ln>
            <a:noFill/>
          </a:ln>
        </p:spPr>
      </p:pic>
      <p:pic>
        <p:nvPicPr>
          <p:cNvPr id="97" name="Google Shape;97;p18"/>
          <p:cNvPicPr preferRelativeResize="0"/>
          <p:nvPr/>
        </p:nvPicPr>
        <p:blipFill rotWithShape="1">
          <a:blip r:embed="rId4">
            <a:alphaModFix/>
          </a:blip>
          <a:srcRect b="10136" l="0" r="0" t="0"/>
          <a:stretch/>
        </p:blipFill>
        <p:spPr>
          <a:xfrm>
            <a:off x="6909700" y="1684000"/>
            <a:ext cx="1639825" cy="2682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txBox="1"/>
          <p:nvPr>
            <p:ph idx="1" type="body"/>
          </p:nvPr>
        </p:nvSpPr>
        <p:spPr>
          <a:xfrm>
            <a:off x="311700" y="1957550"/>
            <a:ext cx="8520600" cy="11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7200">
                <a:solidFill>
                  <a:srgbClr val="FFFFFF"/>
                </a:solidFill>
              </a:rPr>
              <a:t>Q&amp;A</a:t>
            </a:r>
            <a:endParaRPr b="1" sz="7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 </a:t>
            </a:r>
            <a:r>
              <a:rPr b="1" lang="en"/>
              <a:t>Tableau</a:t>
            </a:r>
            <a:endParaRPr b="1"/>
          </a:p>
        </p:txBody>
      </p:sp>
      <p:pic>
        <p:nvPicPr>
          <p:cNvPr id="103" name="Google Shape;103;p19"/>
          <p:cNvPicPr preferRelativeResize="0"/>
          <p:nvPr/>
        </p:nvPicPr>
        <p:blipFill>
          <a:blip r:embed="rId3">
            <a:alphaModFix/>
          </a:blip>
          <a:stretch>
            <a:fillRect/>
          </a:stretch>
        </p:blipFill>
        <p:spPr>
          <a:xfrm>
            <a:off x="3710856" y="1357475"/>
            <a:ext cx="4895820" cy="3416401"/>
          </a:xfrm>
          <a:prstGeom prst="rect">
            <a:avLst/>
          </a:prstGeom>
          <a:noFill/>
          <a:ln>
            <a:noFill/>
          </a:ln>
        </p:spPr>
      </p:pic>
      <p:sp>
        <p:nvSpPr>
          <p:cNvPr id="104" name="Google Shape;104;p19"/>
          <p:cNvSpPr txBox="1"/>
          <p:nvPr>
            <p:ph idx="1" type="body"/>
          </p:nvPr>
        </p:nvSpPr>
        <p:spPr>
          <a:xfrm>
            <a:off x="427325" y="1357475"/>
            <a:ext cx="2737800" cy="250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swald"/>
              <a:buChar char="●"/>
            </a:pPr>
            <a:r>
              <a:rPr lang="en">
                <a:solidFill>
                  <a:schemeClr val="dk1"/>
                </a:solidFill>
                <a:latin typeface="Oswald"/>
                <a:ea typeface="Oswald"/>
                <a:cs typeface="Oswald"/>
                <a:sym typeface="Oswald"/>
              </a:rPr>
              <a:t>Interactive data visualization software</a:t>
            </a:r>
            <a:endParaRPr>
              <a:solidFill>
                <a:schemeClr val="dk1"/>
              </a:solidFill>
              <a:latin typeface="Oswald"/>
              <a:ea typeface="Oswald"/>
              <a:cs typeface="Oswald"/>
              <a:sym typeface="Oswald"/>
            </a:endParaRPr>
          </a:p>
          <a:p>
            <a:pPr indent="0" lvl="0" marL="457200" rtl="0" algn="l">
              <a:spcBef>
                <a:spcPts val="1600"/>
              </a:spcBef>
              <a:spcAft>
                <a:spcPts val="0"/>
              </a:spcAft>
              <a:buNone/>
            </a:pPr>
            <a:r>
              <a:t/>
            </a:r>
            <a:endParaRPr>
              <a:solidFill>
                <a:schemeClr val="dk1"/>
              </a:solidFill>
              <a:latin typeface="Oswald"/>
              <a:ea typeface="Oswald"/>
              <a:cs typeface="Oswald"/>
              <a:sym typeface="Oswald"/>
            </a:endParaRPr>
          </a:p>
          <a:p>
            <a:pPr indent="0" lvl="0" marL="0" rtl="0" algn="l">
              <a:spcBef>
                <a:spcPts val="1600"/>
              </a:spcBef>
              <a:spcAft>
                <a:spcPts val="1600"/>
              </a:spcAft>
              <a:buNone/>
            </a:pPr>
            <a:r>
              <a:t/>
            </a:r>
            <a:endParaRPr>
              <a:solidFill>
                <a:schemeClr val="dk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1357300" y="0"/>
            <a:ext cx="642937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813525" y="0"/>
            <a:ext cx="75006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